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1" r:id="rId4"/>
  </p:sldMasterIdLst>
  <p:notesMasterIdLst>
    <p:notesMasterId r:id="rId60"/>
  </p:notesMasterIdLst>
  <p:handoutMasterIdLst>
    <p:handoutMasterId r:id="rId61"/>
  </p:handoutMasterIdLst>
  <p:sldIdLst>
    <p:sldId id="663" r:id="rId5"/>
    <p:sldId id="665" r:id="rId6"/>
    <p:sldId id="261" r:id="rId7"/>
    <p:sldId id="257" r:id="rId8"/>
    <p:sldId id="626" r:id="rId9"/>
    <p:sldId id="258" r:id="rId10"/>
    <p:sldId id="642" r:id="rId11"/>
    <p:sldId id="625" r:id="rId12"/>
    <p:sldId id="314" r:id="rId13"/>
    <p:sldId id="627" r:id="rId14"/>
    <p:sldId id="646" r:id="rId15"/>
    <p:sldId id="644" r:id="rId16"/>
    <p:sldId id="605" r:id="rId17"/>
    <p:sldId id="603" r:id="rId18"/>
    <p:sldId id="635" r:id="rId19"/>
    <p:sldId id="636" r:id="rId20"/>
    <p:sldId id="631" r:id="rId21"/>
    <p:sldId id="632" r:id="rId22"/>
    <p:sldId id="599" r:id="rId23"/>
    <p:sldId id="319" r:id="rId24"/>
    <p:sldId id="638" r:id="rId25"/>
    <p:sldId id="318" r:id="rId26"/>
    <p:sldId id="633" r:id="rId27"/>
    <p:sldId id="645" r:id="rId28"/>
    <p:sldId id="321" r:id="rId29"/>
    <p:sldId id="323" r:id="rId30"/>
    <p:sldId id="611" r:id="rId31"/>
    <p:sldId id="612" r:id="rId32"/>
    <p:sldId id="664" r:id="rId33"/>
    <p:sldId id="325" r:id="rId34"/>
    <p:sldId id="649" r:id="rId35"/>
    <p:sldId id="641" r:id="rId36"/>
    <p:sldId id="613" r:id="rId37"/>
    <p:sldId id="647" r:id="rId38"/>
    <p:sldId id="639" r:id="rId39"/>
    <p:sldId id="667" r:id="rId40"/>
    <p:sldId id="666" r:id="rId41"/>
    <p:sldId id="326" r:id="rId42"/>
    <p:sldId id="648" r:id="rId43"/>
    <p:sldId id="614" r:id="rId44"/>
    <p:sldId id="651" r:id="rId45"/>
    <p:sldId id="334" r:id="rId46"/>
    <p:sldId id="653" r:id="rId47"/>
    <p:sldId id="661" r:id="rId48"/>
    <p:sldId id="324" r:id="rId49"/>
    <p:sldId id="655" r:id="rId50"/>
    <p:sldId id="654" r:id="rId51"/>
    <p:sldId id="657" r:id="rId52"/>
    <p:sldId id="602" r:id="rId53"/>
    <p:sldId id="659" r:id="rId54"/>
    <p:sldId id="596" r:id="rId55"/>
    <p:sldId id="622" r:id="rId56"/>
    <p:sldId id="616" r:id="rId57"/>
    <p:sldId id="660" r:id="rId58"/>
    <p:sldId id="604" r:id="rId59"/>
  </p:sldIdLst>
  <p:sldSz cx="12192000" cy="6858000"/>
  <p:notesSz cx="6797675" cy="9926638"/>
  <p:embeddedFontLst>
    <p:embeddedFont>
      <p:font typeface="Calibri" panose="020F0502020204030204" pitchFamily="34" charset="0"/>
      <p:regular r:id="rId62"/>
      <p:bold r:id="rId63"/>
      <p:italic r:id="rId64"/>
      <p:boldItalic r:id="rId65"/>
    </p:embeddedFont>
    <p:embeddedFont>
      <p:font typeface="Trebuchet MS" panose="020B0603020202020204" pitchFamily="34" charset="0"/>
      <p:regular r:id="rId66"/>
      <p:bold r:id="rId67"/>
      <p:italic r:id="rId68"/>
      <p:boldItalic r:id="rId69"/>
    </p:embeddedFont>
    <p:embeddedFont>
      <p:font typeface="Wingdings 3" panose="05040102010807070707" pitchFamily="18" charset="2"/>
      <p:regular r:id="rId7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inthaCultuurcoach" initials="J" lastIdx="1" clrIdx="0">
    <p:extLst>
      <p:ext uri="{19B8F6BF-5375-455C-9EA6-DF929625EA0E}">
        <p15:presenceInfo xmlns:p15="http://schemas.microsoft.com/office/powerpoint/2012/main" userId="JacinthaCultuurcoa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2D91"/>
    <a:srgbClr val="5C2583"/>
    <a:srgbClr val="404040"/>
    <a:srgbClr val="1F387C"/>
    <a:srgbClr val="A1CB46"/>
    <a:srgbClr val="699841"/>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96" autoAdjust="0"/>
    <p:restoredTop sz="61151" autoAdjust="0"/>
  </p:normalViewPr>
  <p:slideViewPr>
    <p:cSldViewPr snapToGrid="0">
      <p:cViewPr varScale="1">
        <p:scale>
          <a:sx n="68" d="100"/>
          <a:sy n="68" d="100"/>
        </p:scale>
        <p:origin x="1434" y="66"/>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notesViewPr>
    <p:cSldViewPr snapToGrid="0">
      <p:cViewPr varScale="1">
        <p:scale>
          <a:sx n="78" d="100"/>
          <a:sy n="78" d="100"/>
        </p:scale>
        <p:origin x="4062" y="11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2.fntdata"/><Relationship Id="rId68"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5.fntdata"/><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C74E0D95-ADAB-CF98-EA73-7F09119534BD}"/>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r>
              <a:rPr lang="nl-NL"/>
              <a:t>Samen Slim Deelnemers Werven</a:t>
            </a:r>
          </a:p>
        </p:txBody>
      </p:sp>
      <p:sp>
        <p:nvSpPr>
          <p:cNvPr id="3" name="Tijdelijke aanduiding voor datum 2">
            <a:extLst>
              <a:ext uri="{FF2B5EF4-FFF2-40B4-BE49-F238E27FC236}">
                <a16:creationId xmlns:a16="http://schemas.microsoft.com/office/drawing/2014/main" id="{E74B2A1D-0896-9786-2179-4A6CB3EE442F}"/>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r>
              <a:rPr lang="nl-NL"/>
              <a:t>Januari 2023</a:t>
            </a:r>
          </a:p>
        </p:txBody>
      </p:sp>
      <p:sp>
        <p:nvSpPr>
          <p:cNvPr id="4" name="Tijdelijke aanduiding voor voettekst 3">
            <a:extLst>
              <a:ext uri="{FF2B5EF4-FFF2-40B4-BE49-F238E27FC236}">
                <a16:creationId xmlns:a16="http://schemas.microsoft.com/office/drawing/2014/main" id="{A354F3D2-2978-6288-9802-959E46D8A19C}"/>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r>
              <a:rPr lang="nl-NL"/>
              <a:t>SSDW 2023</a:t>
            </a:r>
          </a:p>
        </p:txBody>
      </p:sp>
      <p:sp>
        <p:nvSpPr>
          <p:cNvPr id="5" name="Tijdelijke aanduiding voor dianummer 4">
            <a:extLst>
              <a:ext uri="{FF2B5EF4-FFF2-40B4-BE49-F238E27FC236}">
                <a16:creationId xmlns:a16="http://schemas.microsoft.com/office/drawing/2014/main" id="{9221C55B-277E-2003-1916-996DDBFB4A8C}"/>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2BA7BD68-6845-49AA-BE5A-C1A77E9BC4B7}" type="slidenum">
              <a:rPr lang="nl-NL" smtClean="0"/>
              <a:t>‹nr.›</a:t>
            </a:fld>
            <a:endParaRPr lang="nl-NL"/>
          </a:p>
        </p:txBody>
      </p:sp>
    </p:spTree>
    <p:extLst>
      <p:ext uri="{BB962C8B-B14F-4D97-AF65-F5344CB8AC3E}">
        <p14:creationId xmlns:p14="http://schemas.microsoft.com/office/powerpoint/2010/main" val="2747534518"/>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r>
              <a:rPr lang="nl-NL"/>
              <a:t>Samen Slim Deelnemers Werven</a:t>
            </a:r>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r>
              <a:rPr lang="nl-NL"/>
              <a:t>Januari 2023</a:t>
            </a:r>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r>
              <a:rPr lang="nl-NL"/>
              <a:t>SSDW 2023</a:t>
            </a:r>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E4A5149-3F9C-4841-9D21-FD5004F62B39}" type="slidenum">
              <a:rPr lang="nl-NL" smtClean="0"/>
              <a:t>‹nr.›</a:t>
            </a:fld>
            <a:endParaRPr lang="nl-NL"/>
          </a:p>
        </p:txBody>
      </p:sp>
    </p:spTree>
    <p:extLst>
      <p:ext uri="{BB962C8B-B14F-4D97-AF65-F5344CB8AC3E}">
        <p14:creationId xmlns:p14="http://schemas.microsoft.com/office/powerpoint/2010/main" val="744428671"/>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E4A5149-3F9C-4841-9D21-FD5004F62B39}" type="slidenum">
              <a:rPr lang="nl-NL" smtClean="0"/>
              <a:t>1</a:t>
            </a:fld>
            <a:endParaRPr lang="nl-NL"/>
          </a:p>
        </p:txBody>
      </p:sp>
      <p:sp>
        <p:nvSpPr>
          <p:cNvPr id="5" name="Tijdelijke aanduiding voor datum 4">
            <a:extLst>
              <a:ext uri="{FF2B5EF4-FFF2-40B4-BE49-F238E27FC236}">
                <a16:creationId xmlns:a16="http://schemas.microsoft.com/office/drawing/2014/main" id="{7D8C7D40-AB87-E5B7-DD00-AD119B14758E}"/>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54F5969F-4FF7-0932-5E15-F803C6DA9558}"/>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2939537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11</a:t>
            </a:fld>
            <a:endParaRPr lang="nl-NL"/>
          </a:p>
        </p:txBody>
      </p:sp>
      <p:sp>
        <p:nvSpPr>
          <p:cNvPr id="5" name="Tijdelijke aanduiding voor datum 4">
            <a:extLst>
              <a:ext uri="{FF2B5EF4-FFF2-40B4-BE49-F238E27FC236}">
                <a16:creationId xmlns:a16="http://schemas.microsoft.com/office/drawing/2014/main" id="{24ABC044-72DD-B4CB-7983-49F6E00AB3AF}"/>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297C16C2-962E-2164-668B-A7633466955F}"/>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3827112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12</a:t>
            </a:fld>
            <a:endParaRPr lang="nl-NL"/>
          </a:p>
        </p:txBody>
      </p:sp>
      <p:sp>
        <p:nvSpPr>
          <p:cNvPr id="5" name="Tijdelijke aanduiding voor datum 4">
            <a:extLst>
              <a:ext uri="{FF2B5EF4-FFF2-40B4-BE49-F238E27FC236}">
                <a16:creationId xmlns:a16="http://schemas.microsoft.com/office/drawing/2014/main" id="{13A88B6F-C9A5-52FD-0A9A-A7456585D1BF}"/>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9A50DD15-804C-0157-8E71-6FD82E0C7B49}"/>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2518781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E4A5149-3F9C-4841-9D21-FD5004F62B39}" type="slidenum">
              <a:rPr lang="nl-NL" smtClean="0"/>
              <a:t>13</a:t>
            </a:fld>
            <a:endParaRPr lang="nl-NL"/>
          </a:p>
        </p:txBody>
      </p:sp>
      <p:sp>
        <p:nvSpPr>
          <p:cNvPr id="5" name="Tijdelijke aanduiding voor datum 4">
            <a:extLst>
              <a:ext uri="{FF2B5EF4-FFF2-40B4-BE49-F238E27FC236}">
                <a16:creationId xmlns:a16="http://schemas.microsoft.com/office/drawing/2014/main" id="{A3CE8BFF-541F-1D9E-A371-4D1C0801D643}"/>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663280D4-4151-9B8B-F917-E9801C003790}"/>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2763841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14</a:t>
            </a:fld>
            <a:endParaRPr lang="nl-NL"/>
          </a:p>
        </p:txBody>
      </p:sp>
      <p:sp>
        <p:nvSpPr>
          <p:cNvPr id="5" name="Tijdelijke aanduiding voor datum 4">
            <a:extLst>
              <a:ext uri="{FF2B5EF4-FFF2-40B4-BE49-F238E27FC236}">
                <a16:creationId xmlns:a16="http://schemas.microsoft.com/office/drawing/2014/main" id="{7BDB203D-3AD7-5CDA-AFB1-1E00CC435B8F}"/>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6045A21F-399A-00CC-2A50-30AA934BDB6C}"/>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832634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15</a:t>
            </a:fld>
            <a:endParaRPr lang="nl-NL"/>
          </a:p>
        </p:txBody>
      </p:sp>
      <p:sp>
        <p:nvSpPr>
          <p:cNvPr id="5" name="Tijdelijke aanduiding voor datum 4">
            <a:extLst>
              <a:ext uri="{FF2B5EF4-FFF2-40B4-BE49-F238E27FC236}">
                <a16:creationId xmlns:a16="http://schemas.microsoft.com/office/drawing/2014/main" id="{ACF1DBE8-2FDE-75F5-C41F-1FA81D8302DC}"/>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FC64B70A-7C26-CFAD-87C4-358B514CCD9C}"/>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4213278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16</a:t>
            </a:fld>
            <a:endParaRPr lang="nl-NL"/>
          </a:p>
        </p:txBody>
      </p:sp>
      <p:sp>
        <p:nvSpPr>
          <p:cNvPr id="5" name="Tijdelijke aanduiding voor datum 4">
            <a:extLst>
              <a:ext uri="{FF2B5EF4-FFF2-40B4-BE49-F238E27FC236}">
                <a16:creationId xmlns:a16="http://schemas.microsoft.com/office/drawing/2014/main" id="{2871F59D-F047-F6ED-7C7E-21937B494167}"/>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8C902AC8-8AAF-B887-A840-5A06B7687434}"/>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1122339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17</a:t>
            </a:fld>
            <a:endParaRPr lang="nl-NL"/>
          </a:p>
        </p:txBody>
      </p:sp>
      <p:sp>
        <p:nvSpPr>
          <p:cNvPr id="5" name="Tijdelijke aanduiding voor datum 4">
            <a:extLst>
              <a:ext uri="{FF2B5EF4-FFF2-40B4-BE49-F238E27FC236}">
                <a16:creationId xmlns:a16="http://schemas.microsoft.com/office/drawing/2014/main" id="{2518E9BB-AB7D-B607-4F42-3A395EDC1FAE}"/>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1F8B5223-C12A-3434-B0A8-2D69E6B34E0B}"/>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4045969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18</a:t>
            </a:fld>
            <a:endParaRPr lang="nl-NL"/>
          </a:p>
        </p:txBody>
      </p:sp>
      <p:sp>
        <p:nvSpPr>
          <p:cNvPr id="5" name="Tijdelijke aanduiding voor datum 4">
            <a:extLst>
              <a:ext uri="{FF2B5EF4-FFF2-40B4-BE49-F238E27FC236}">
                <a16:creationId xmlns:a16="http://schemas.microsoft.com/office/drawing/2014/main" id="{5BDCAA8A-27D0-0E95-B6E0-384292E3DE97}"/>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3F487D97-C063-CF2D-5D91-7812C779A37E}"/>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3507924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19</a:t>
            </a:fld>
            <a:endParaRPr lang="nl-NL"/>
          </a:p>
        </p:txBody>
      </p:sp>
      <p:sp>
        <p:nvSpPr>
          <p:cNvPr id="5" name="Tijdelijke aanduiding voor datum 4">
            <a:extLst>
              <a:ext uri="{FF2B5EF4-FFF2-40B4-BE49-F238E27FC236}">
                <a16:creationId xmlns:a16="http://schemas.microsoft.com/office/drawing/2014/main" id="{A4E22734-51CA-B3F5-A2E2-BDB52A9A21D0}"/>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E11679E5-F0CB-5A05-DBB5-969510CE9934}"/>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3839089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20</a:t>
            </a:fld>
            <a:endParaRPr lang="nl-NL"/>
          </a:p>
        </p:txBody>
      </p:sp>
      <p:sp>
        <p:nvSpPr>
          <p:cNvPr id="5" name="Tijdelijke aanduiding voor datum 4">
            <a:extLst>
              <a:ext uri="{FF2B5EF4-FFF2-40B4-BE49-F238E27FC236}">
                <a16:creationId xmlns:a16="http://schemas.microsoft.com/office/drawing/2014/main" id="{BC51C674-67F3-EC3B-B6AF-E8C7D45769C4}"/>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88B00222-47A0-3D96-8080-53AA9AAA8437}"/>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381627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2</a:t>
            </a:fld>
            <a:endParaRPr lang="nl-NL"/>
          </a:p>
        </p:txBody>
      </p:sp>
      <p:sp>
        <p:nvSpPr>
          <p:cNvPr id="5" name="Tijdelijke aanduiding voor datum 4">
            <a:extLst>
              <a:ext uri="{FF2B5EF4-FFF2-40B4-BE49-F238E27FC236}">
                <a16:creationId xmlns:a16="http://schemas.microsoft.com/office/drawing/2014/main" id="{FF21F703-4B48-D80C-7AAF-93CE0F5F2C34}"/>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3C7941C7-A75E-AACF-0AA9-CD12FD8F2AB4}"/>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383872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21</a:t>
            </a:fld>
            <a:endParaRPr lang="nl-NL"/>
          </a:p>
        </p:txBody>
      </p:sp>
      <p:sp>
        <p:nvSpPr>
          <p:cNvPr id="5" name="Tijdelijke aanduiding voor datum 4">
            <a:extLst>
              <a:ext uri="{FF2B5EF4-FFF2-40B4-BE49-F238E27FC236}">
                <a16:creationId xmlns:a16="http://schemas.microsoft.com/office/drawing/2014/main" id="{FC9930EC-B11B-9DAD-D31B-3586CD8BB0DA}"/>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D7D3035C-F2CA-D5F8-6818-50B23736B9B7}"/>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1142467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22</a:t>
            </a:fld>
            <a:endParaRPr lang="nl-NL"/>
          </a:p>
        </p:txBody>
      </p:sp>
      <p:sp>
        <p:nvSpPr>
          <p:cNvPr id="5" name="Tijdelijke aanduiding voor datum 4">
            <a:extLst>
              <a:ext uri="{FF2B5EF4-FFF2-40B4-BE49-F238E27FC236}">
                <a16:creationId xmlns:a16="http://schemas.microsoft.com/office/drawing/2014/main" id="{433FA56D-BB79-38F1-34FA-EFD346E3D480}"/>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55C802BB-93ED-1E92-B0DD-CDCB4B957DFA}"/>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767866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23</a:t>
            </a:fld>
            <a:endParaRPr lang="nl-NL"/>
          </a:p>
        </p:txBody>
      </p:sp>
      <p:sp>
        <p:nvSpPr>
          <p:cNvPr id="5" name="Tijdelijke aanduiding voor datum 4">
            <a:extLst>
              <a:ext uri="{FF2B5EF4-FFF2-40B4-BE49-F238E27FC236}">
                <a16:creationId xmlns:a16="http://schemas.microsoft.com/office/drawing/2014/main" id="{4C7A33DE-D607-877E-3363-FB474E49DC87}"/>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6D159CE9-E6F7-CCB6-041C-32AFC0A0488F}"/>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302388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24</a:t>
            </a:fld>
            <a:endParaRPr lang="nl-NL"/>
          </a:p>
        </p:txBody>
      </p:sp>
      <p:sp>
        <p:nvSpPr>
          <p:cNvPr id="5" name="Tijdelijke aanduiding voor datum 4">
            <a:extLst>
              <a:ext uri="{FF2B5EF4-FFF2-40B4-BE49-F238E27FC236}">
                <a16:creationId xmlns:a16="http://schemas.microsoft.com/office/drawing/2014/main" id="{781A7A53-AE56-B018-27ED-76298EB4328D}"/>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541598CA-1E0E-4821-FBA7-F3D854AD2B39}"/>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3525562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25</a:t>
            </a:fld>
            <a:endParaRPr lang="nl-NL"/>
          </a:p>
        </p:txBody>
      </p:sp>
      <p:sp>
        <p:nvSpPr>
          <p:cNvPr id="5" name="Tijdelijke aanduiding voor datum 4">
            <a:extLst>
              <a:ext uri="{FF2B5EF4-FFF2-40B4-BE49-F238E27FC236}">
                <a16:creationId xmlns:a16="http://schemas.microsoft.com/office/drawing/2014/main" id="{6F9E30D0-4595-0849-173A-B293FBDFEAD4}"/>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25C11603-7E46-4CB2-77B0-902764B02CA1}"/>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3444608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26</a:t>
            </a:fld>
            <a:endParaRPr lang="nl-NL"/>
          </a:p>
        </p:txBody>
      </p:sp>
      <p:sp>
        <p:nvSpPr>
          <p:cNvPr id="5" name="Tijdelijke aanduiding voor datum 4">
            <a:extLst>
              <a:ext uri="{FF2B5EF4-FFF2-40B4-BE49-F238E27FC236}">
                <a16:creationId xmlns:a16="http://schemas.microsoft.com/office/drawing/2014/main" id="{1AC7B621-C944-018C-0C14-A31DE9DBD301}"/>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A9DC7271-ACE6-72E6-FC71-75CF6D7FC88A}"/>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288322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27</a:t>
            </a:fld>
            <a:endParaRPr lang="nl-NL"/>
          </a:p>
        </p:txBody>
      </p:sp>
      <p:sp>
        <p:nvSpPr>
          <p:cNvPr id="5" name="Tijdelijke aanduiding voor datum 4">
            <a:extLst>
              <a:ext uri="{FF2B5EF4-FFF2-40B4-BE49-F238E27FC236}">
                <a16:creationId xmlns:a16="http://schemas.microsoft.com/office/drawing/2014/main" id="{8F546409-1EE1-214E-9D18-CC3313C5A92C}"/>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DB7D75F0-0699-9228-D8AA-92978FC9178E}"/>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4115287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E4A5149-3F9C-4841-9D21-FD5004F62B39}" type="slidenum">
              <a:rPr lang="nl-NL" smtClean="0"/>
              <a:t>28</a:t>
            </a:fld>
            <a:endParaRPr lang="nl-NL"/>
          </a:p>
        </p:txBody>
      </p:sp>
      <p:sp>
        <p:nvSpPr>
          <p:cNvPr id="5" name="Tijdelijke aanduiding voor datum 4">
            <a:extLst>
              <a:ext uri="{FF2B5EF4-FFF2-40B4-BE49-F238E27FC236}">
                <a16:creationId xmlns:a16="http://schemas.microsoft.com/office/drawing/2014/main" id="{7AE33735-F983-094F-29A2-1FA85A861DCB}"/>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B63998D0-8D2E-8F04-8C4F-E8DEACE091EB}"/>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4036412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E4A5149-3F9C-4841-9D21-FD5004F62B39}" type="slidenum">
              <a:rPr lang="nl-NL" smtClean="0"/>
              <a:t>29</a:t>
            </a:fld>
            <a:endParaRPr lang="nl-NL"/>
          </a:p>
        </p:txBody>
      </p:sp>
      <p:sp>
        <p:nvSpPr>
          <p:cNvPr id="5" name="Tijdelijke aanduiding voor datum 4">
            <a:extLst>
              <a:ext uri="{FF2B5EF4-FFF2-40B4-BE49-F238E27FC236}">
                <a16:creationId xmlns:a16="http://schemas.microsoft.com/office/drawing/2014/main" id="{1EA97783-77F0-29A5-3414-8EBA267EEAB4}"/>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9C1DFD25-82BB-8A60-27FA-FD8FF2BFE8CB}"/>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1363802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E4A5149-3F9C-4841-9D21-FD5004F62B39}" type="slidenum">
              <a:rPr lang="nl-NL" smtClean="0"/>
              <a:t>30</a:t>
            </a:fld>
            <a:endParaRPr lang="nl-NL"/>
          </a:p>
        </p:txBody>
      </p:sp>
      <p:sp>
        <p:nvSpPr>
          <p:cNvPr id="5" name="Tijdelijke aanduiding voor datum 4">
            <a:extLst>
              <a:ext uri="{FF2B5EF4-FFF2-40B4-BE49-F238E27FC236}">
                <a16:creationId xmlns:a16="http://schemas.microsoft.com/office/drawing/2014/main" id="{E6D8EB6F-FE1D-33D0-C83C-FC07FE1AACE0}"/>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B75159A2-41AA-1F5E-9B4C-2DE13E4D9956}"/>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3306871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3</a:t>
            </a:fld>
            <a:endParaRPr lang="nl-NL"/>
          </a:p>
        </p:txBody>
      </p:sp>
      <p:sp>
        <p:nvSpPr>
          <p:cNvPr id="5" name="Tijdelijke aanduiding voor datum 4">
            <a:extLst>
              <a:ext uri="{FF2B5EF4-FFF2-40B4-BE49-F238E27FC236}">
                <a16:creationId xmlns:a16="http://schemas.microsoft.com/office/drawing/2014/main" id="{AF61FC96-0370-342F-F69E-81200BFBF147}"/>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BF096C80-228F-B90D-662B-B7CF52C7E7F2}"/>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2836233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E4A5149-3F9C-4841-9D21-FD5004F62B39}" type="slidenum">
              <a:rPr lang="nl-NL" smtClean="0"/>
              <a:t>31</a:t>
            </a:fld>
            <a:endParaRPr lang="nl-NL"/>
          </a:p>
        </p:txBody>
      </p:sp>
      <p:sp>
        <p:nvSpPr>
          <p:cNvPr id="5" name="Tijdelijke aanduiding voor datum 4">
            <a:extLst>
              <a:ext uri="{FF2B5EF4-FFF2-40B4-BE49-F238E27FC236}">
                <a16:creationId xmlns:a16="http://schemas.microsoft.com/office/drawing/2014/main" id="{04206FCD-0BC8-559D-4957-B0EEDAACB3BB}"/>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C90347BC-5A36-EA28-601B-BD551064950E}"/>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2397460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E4A5149-3F9C-4841-9D21-FD5004F62B39}" type="slidenum">
              <a:rPr lang="nl-NL" smtClean="0"/>
              <a:t>32</a:t>
            </a:fld>
            <a:endParaRPr lang="nl-NL"/>
          </a:p>
        </p:txBody>
      </p:sp>
      <p:sp>
        <p:nvSpPr>
          <p:cNvPr id="5" name="Tijdelijke aanduiding voor datum 4">
            <a:extLst>
              <a:ext uri="{FF2B5EF4-FFF2-40B4-BE49-F238E27FC236}">
                <a16:creationId xmlns:a16="http://schemas.microsoft.com/office/drawing/2014/main" id="{3353D48C-1E65-A818-AF07-418E9D3D492F}"/>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22B285F7-30A7-669F-781B-D7A0D37E4755}"/>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3795389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E4A5149-3F9C-4841-9D21-FD5004F62B39}" type="slidenum">
              <a:rPr lang="nl-NL" smtClean="0"/>
              <a:t>33</a:t>
            </a:fld>
            <a:endParaRPr lang="nl-NL"/>
          </a:p>
        </p:txBody>
      </p:sp>
      <p:sp>
        <p:nvSpPr>
          <p:cNvPr id="5" name="Tijdelijke aanduiding voor datum 4">
            <a:extLst>
              <a:ext uri="{FF2B5EF4-FFF2-40B4-BE49-F238E27FC236}">
                <a16:creationId xmlns:a16="http://schemas.microsoft.com/office/drawing/2014/main" id="{036723DA-EB84-72BC-A625-B098851F1B92}"/>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D428668E-D72B-E7EB-81EA-D9F1CA51B3DE}"/>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1582700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E4A5149-3F9C-4841-9D21-FD5004F62B39}" type="slidenum">
              <a:rPr lang="nl-NL" smtClean="0"/>
              <a:t>34</a:t>
            </a:fld>
            <a:endParaRPr lang="nl-NL"/>
          </a:p>
        </p:txBody>
      </p:sp>
      <p:sp>
        <p:nvSpPr>
          <p:cNvPr id="5" name="Tijdelijke aanduiding voor datum 4">
            <a:extLst>
              <a:ext uri="{FF2B5EF4-FFF2-40B4-BE49-F238E27FC236}">
                <a16:creationId xmlns:a16="http://schemas.microsoft.com/office/drawing/2014/main" id="{C9F507D2-3F1A-E878-3F93-1A995EDDAA47}"/>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77201DA9-D761-C432-C241-6831D04F8510}"/>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3296934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35</a:t>
            </a:fld>
            <a:endParaRPr lang="nl-NL"/>
          </a:p>
        </p:txBody>
      </p:sp>
      <p:sp>
        <p:nvSpPr>
          <p:cNvPr id="5" name="Tijdelijke aanduiding voor datum 4">
            <a:extLst>
              <a:ext uri="{FF2B5EF4-FFF2-40B4-BE49-F238E27FC236}">
                <a16:creationId xmlns:a16="http://schemas.microsoft.com/office/drawing/2014/main" id="{694C8D57-69A5-880C-248C-8EBAAC1C1DBC}"/>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D2E86F28-BD2A-F3E1-0FB6-EA53336D8EDE}"/>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1890168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36</a:t>
            </a:fld>
            <a:endParaRPr lang="nl-NL"/>
          </a:p>
        </p:txBody>
      </p:sp>
      <p:sp>
        <p:nvSpPr>
          <p:cNvPr id="5" name="Tijdelijke aanduiding voor datum 4">
            <a:extLst>
              <a:ext uri="{FF2B5EF4-FFF2-40B4-BE49-F238E27FC236}">
                <a16:creationId xmlns:a16="http://schemas.microsoft.com/office/drawing/2014/main" id="{694C8D57-69A5-880C-248C-8EBAAC1C1DBC}"/>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D2E86F28-BD2A-F3E1-0FB6-EA53336D8EDE}"/>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3213262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37</a:t>
            </a:fld>
            <a:endParaRPr lang="nl-NL"/>
          </a:p>
        </p:txBody>
      </p:sp>
      <p:sp>
        <p:nvSpPr>
          <p:cNvPr id="5" name="Tijdelijke aanduiding voor datum 4">
            <a:extLst>
              <a:ext uri="{FF2B5EF4-FFF2-40B4-BE49-F238E27FC236}">
                <a16:creationId xmlns:a16="http://schemas.microsoft.com/office/drawing/2014/main" id="{694C8D57-69A5-880C-248C-8EBAAC1C1DBC}"/>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D2E86F28-BD2A-F3E1-0FB6-EA53336D8EDE}"/>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14884145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38</a:t>
            </a:fld>
            <a:endParaRPr lang="nl-NL"/>
          </a:p>
        </p:txBody>
      </p:sp>
      <p:sp>
        <p:nvSpPr>
          <p:cNvPr id="5" name="Tijdelijke aanduiding voor datum 4">
            <a:extLst>
              <a:ext uri="{FF2B5EF4-FFF2-40B4-BE49-F238E27FC236}">
                <a16:creationId xmlns:a16="http://schemas.microsoft.com/office/drawing/2014/main" id="{0334BC40-487F-AEAC-78D5-B35630139A6C}"/>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FBFC3914-6CED-37F8-16AA-4B6CB517B962}"/>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21079540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39</a:t>
            </a:fld>
            <a:endParaRPr lang="nl-NL"/>
          </a:p>
        </p:txBody>
      </p:sp>
      <p:sp>
        <p:nvSpPr>
          <p:cNvPr id="5" name="Tijdelijke aanduiding voor datum 4">
            <a:extLst>
              <a:ext uri="{FF2B5EF4-FFF2-40B4-BE49-F238E27FC236}">
                <a16:creationId xmlns:a16="http://schemas.microsoft.com/office/drawing/2014/main" id="{82343DD2-85C2-5D8B-6ABF-AF7444C59664}"/>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1E95F0E1-E40E-8167-F8AC-04B3FF38C752}"/>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3703711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E4A5149-3F9C-4841-9D21-FD5004F62B39}" type="slidenum">
              <a:rPr lang="nl-NL" smtClean="0"/>
              <a:t>40</a:t>
            </a:fld>
            <a:endParaRPr lang="nl-NL"/>
          </a:p>
        </p:txBody>
      </p:sp>
      <p:sp>
        <p:nvSpPr>
          <p:cNvPr id="5" name="Tijdelijke aanduiding voor datum 4">
            <a:extLst>
              <a:ext uri="{FF2B5EF4-FFF2-40B4-BE49-F238E27FC236}">
                <a16:creationId xmlns:a16="http://schemas.microsoft.com/office/drawing/2014/main" id="{5EC27FCD-D282-6D64-A1C5-7BE8E24442C2}"/>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6369174A-87D2-CA25-8B54-92697361D7F8}"/>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340692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E4A5149-3F9C-4841-9D21-FD5004F62B39}" type="slidenum">
              <a:rPr lang="nl-NL" smtClean="0"/>
              <a:t>4</a:t>
            </a:fld>
            <a:endParaRPr lang="nl-NL"/>
          </a:p>
        </p:txBody>
      </p:sp>
      <p:sp>
        <p:nvSpPr>
          <p:cNvPr id="5" name="Tijdelijke aanduiding voor datum 4">
            <a:extLst>
              <a:ext uri="{FF2B5EF4-FFF2-40B4-BE49-F238E27FC236}">
                <a16:creationId xmlns:a16="http://schemas.microsoft.com/office/drawing/2014/main" id="{A7B29B2D-7776-7806-1CC3-BE716B516D12}"/>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5E59DDCE-8EC8-C8A1-DFFE-EBC537B8CDA5}"/>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1442543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p:nvPr>
        </p:nvSpPr>
        <p:spPr/>
        <p:txBody>
          <a:bodyPr/>
          <a:lstStyle/>
          <a:p>
            <a:r>
              <a:rPr lang="nl-NL"/>
              <a:t>Samen Slim Deelnemers Werven</a:t>
            </a:r>
          </a:p>
        </p:txBody>
      </p:sp>
      <p:sp>
        <p:nvSpPr>
          <p:cNvPr id="5" name="Tijdelijke aanduiding voor datum 4"/>
          <p:cNvSpPr>
            <a:spLocks noGrp="1"/>
          </p:cNvSpPr>
          <p:nvPr>
            <p:ph type="dt" idx="1"/>
          </p:nvPr>
        </p:nvSpPr>
        <p:spPr/>
        <p:txBody>
          <a:bodyPr/>
          <a:lstStyle/>
          <a:p>
            <a:r>
              <a:rPr lang="nl-NL"/>
              <a:t>Januari 2023</a:t>
            </a:r>
          </a:p>
        </p:txBody>
      </p:sp>
      <p:sp>
        <p:nvSpPr>
          <p:cNvPr id="6" name="Tijdelijke aanduiding voor dianummer 5"/>
          <p:cNvSpPr>
            <a:spLocks noGrp="1"/>
          </p:cNvSpPr>
          <p:nvPr>
            <p:ph type="sldNum" sz="quarter" idx="5"/>
          </p:nvPr>
        </p:nvSpPr>
        <p:spPr/>
        <p:txBody>
          <a:bodyPr/>
          <a:lstStyle/>
          <a:p>
            <a:fld id="{0E4A5149-3F9C-4841-9D21-FD5004F62B39}" type="slidenum">
              <a:rPr lang="nl-NL" smtClean="0"/>
              <a:t>41</a:t>
            </a:fld>
            <a:endParaRPr lang="nl-NL"/>
          </a:p>
        </p:txBody>
      </p:sp>
    </p:spTree>
    <p:extLst>
      <p:ext uri="{BB962C8B-B14F-4D97-AF65-F5344CB8AC3E}">
        <p14:creationId xmlns:p14="http://schemas.microsoft.com/office/powerpoint/2010/main" val="1860679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E4A5149-3F9C-4841-9D21-FD5004F62B39}" type="slidenum">
              <a:rPr lang="nl-NL" smtClean="0"/>
              <a:t>42</a:t>
            </a:fld>
            <a:endParaRPr lang="nl-NL"/>
          </a:p>
        </p:txBody>
      </p:sp>
      <p:sp>
        <p:nvSpPr>
          <p:cNvPr id="5" name="Tijdelijke aanduiding voor datum 4">
            <a:extLst>
              <a:ext uri="{FF2B5EF4-FFF2-40B4-BE49-F238E27FC236}">
                <a16:creationId xmlns:a16="http://schemas.microsoft.com/office/drawing/2014/main" id="{87F71585-86F3-4747-9283-D8B3C0F92C12}"/>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FC104C2F-27BC-F1F2-5B13-CADAFC2A1092}"/>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3525401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p:nvPr>
        </p:nvSpPr>
        <p:spPr/>
        <p:txBody>
          <a:bodyPr/>
          <a:lstStyle/>
          <a:p>
            <a:r>
              <a:rPr lang="nl-NL"/>
              <a:t>Samen Slim Deelnemers Werven</a:t>
            </a:r>
          </a:p>
        </p:txBody>
      </p:sp>
      <p:sp>
        <p:nvSpPr>
          <p:cNvPr id="5" name="Tijdelijke aanduiding voor datum 4"/>
          <p:cNvSpPr>
            <a:spLocks noGrp="1"/>
          </p:cNvSpPr>
          <p:nvPr>
            <p:ph type="dt" idx="1"/>
          </p:nvPr>
        </p:nvSpPr>
        <p:spPr/>
        <p:txBody>
          <a:bodyPr/>
          <a:lstStyle/>
          <a:p>
            <a:r>
              <a:rPr lang="nl-NL"/>
              <a:t>Januari 2023</a:t>
            </a:r>
          </a:p>
        </p:txBody>
      </p:sp>
      <p:sp>
        <p:nvSpPr>
          <p:cNvPr id="6" name="Tijdelijke aanduiding voor dianummer 5"/>
          <p:cNvSpPr>
            <a:spLocks noGrp="1"/>
          </p:cNvSpPr>
          <p:nvPr>
            <p:ph type="sldNum" sz="quarter" idx="5"/>
          </p:nvPr>
        </p:nvSpPr>
        <p:spPr/>
        <p:txBody>
          <a:bodyPr/>
          <a:lstStyle/>
          <a:p>
            <a:fld id="{0E4A5149-3F9C-4841-9D21-FD5004F62B39}" type="slidenum">
              <a:rPr lang="nl-NL" smtClean="0"/>
              <a:t>43</a:t>
            </a:fld>
            <a:endParaRPr lang="nl-NL"/>
          </a:p>
        </p:txBody>
      </p:sp>
    </p:spTree>
    <p:extLst>
      <p:ext uri="{BB962C8B-B14F-4D97-AF65-F5344CB8AC3E}">
        <p14:creationId xmlns:p14="http://schemas.microsoft.com/office/powerpoint/2010/main" val="28127815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44</a:t>
            </a:fld>
            <a:endParaRPr lang="nl-NL"/>
          </a:p>
        </p:txBody>
      </p:sp>
      <p:sp>
        <p:nvSpPr>
          <p:cNvPr id="5" name="Tijdelijke aanduiding voor datum 4">
            <a:extLst>
              <a:ext uri="{FF2B5EF4-FFF2-40B4-BE49-F238E27FC236}">
                <a16:creationId xmlns:a16="http://schemas.microsoft.com/office/drawing/2014/main" id="{3CCEB5D4-13B1-310E-DFD6-A9544AAFE8A4}"/>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EB5B70E2-1196-3F2A-9EA7-691AD5DAB647}"/>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3813879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E4A5149-3F9C-4841-9D21-FD5004F62B39}" type="slidenum">
              <a:rPr lang="nl-NL" smtClean="0"/>
              <a:t>45</a:t>
            </a:fld>
            <a:endParaRPr lang="nl-NL"/>
          </a:p>
        </p:txBody>
      </p:sp>
      <p:sp>
        <p:nvSpPr>
          <p:cNvPr id="5" name="Tijdelijke aanduiding voor datum 4">
            <a:extLst>
              <a:ext uri="{FF2B5EF4-FFF2-40B4-BE49-F238E27FC236}">
                <a16:creationId xmlns:a16="http://schemas.microsoft.com/office/drawing/2014/main" id="{D9BA5084-6B8C-3805-A554-7C3F570D9456}"/>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074069B7-3CB3-8BBB-D9D2-22228A00F5B6}"/>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213265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46</a:t>
            </a:fld>
            <a:endParaRPr lang="nl-NL"/>
          </a:p>
        </p:txBody>
      </p:sp>
      <p:sp>
        <p:nvSpPr>
          <p:cNvPr id="5" name="Tijdelijke aanduiding voor datum 4">
            <a:extLst>
              <a:ext uri="{FF2B5EF4-FFF2-40B4-BE49-F238E27FC236}">
                <a16:creationId xmlns:a16="http://schemas.microsoft.com/office/drawing/2014/main" id="{77DB821A-4BCA-E96C-6269-FF91F233D969}"/>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3693E9A9-99BF-17A9-E924-3E88B91F35A3}"/>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2111311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0E4A5149-3F9C-4841-9D21-FD5004F62B39}" type="slidenum">
              <a:rPr lang="nl-NL" smtClean="0"/>
              <a:t>47</a:t>
            </a:fld>
            <a:endParaRPr lang="nl-NL"/>
          </a:p>
        </p:txBody>
      </p:sp>
      <p:sp>
        <p:nvSpPr>
          <p:cNvPr id="5" name="Tijdelijke aanduiding voor datum 4">
            <a:extLst>
              <a:ext uri="{FF2B5EF4-FFF2-40B4-BE49-F238E27FC236}">
                <a16:creationId xmlns:a16="http://schemas.microsoft.com/office/drawing/2014/main" id="{AE827D08-DC66-3627-6907-B656FCD5F8C4}"/>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6A7A0761-967A-4CA5-3E60-872B11F51003}"/>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31187003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0E4A5149-3F9C-4841-9D21-FD5004F62B39}" type="slidenum">
              <a:rPr lang="nl-NL" smtClean="0"/>
              <a:t>49</a:t>
            </a:fld>
            <a:endParaRPr lang="nl-NL"/>
          </a:p>
        </p:txBody>
      </p:sp>
      <p:sp>
        <p:nvSpPr>
          <p:cNvPr id="5" name="Tijdelijke aanduiding voor datum 4">
            <a:extLst>
              <a:ext uri="{FF2B5EF4-FFF2-40B4-BE49-F238E27FC236}">
                <a16:creationId xmlns:a16="http://schemas.microsoft.com/office/drawing/2014/main" id="{C5BBF6D5-7027-24E9-8823-CD07CA82C81F}"/>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4B126772-3D30-60BE-0CA7-250901FA8526}"/>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10912386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50</a:t>
            </a:fld>
            <a:endParaRPr lang="nl-NL"/>
          </a:p>
        </p:txBody>
      </p:sp>
      <p:sp>
        <p:nvSpPr>
          <p:cNvPr id="5" name="Tijdelijke aanduiding voor datum 4">
            <a:extLst>
              <a:ext uri="{FF2B5EF4-FFF2-40B4-BE49-F238E27FC236}">
                <a16:creationId xmlns:a16="http://schemas.microsoft.com/office/drawing/2014/main" id="{A3C3B19B-14AD-86F4-006F-E5D711AE54FD}"/>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2A5A99F8-0EA8-27C2-F418-B5953A4BDDE9}"/>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9293308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p:nvPr>
        </p:nvSpPr>
        <p:spPr/>
        <p:txBody>
          <a:bodyPr/>
          <a:lstStyle/>
          <a:p>
            <a:r>
              <a:rPr lang="nl-NL"/>
              <a:t>Samen Slim Deelnemers Werven</a:t>
            </a:r>
          </a:p>
        </p:txBody>
      </p:sp>
      <p:sp>
        <p:nvSpPr>
          <p:cNvPr id="5" name="Tijdelijke aanduiding voor datum 4"/>
          <p:cNvSpPr>
            <a:spLocks noGrp="1"/>
          </p:cNvSpPr>
          <p:nvPr>
            <p:ph type="dt" idx="1"/>
          </p:nvPr>
        </p:nvSpPr>
        <p:spPr/>
        <p:txBody>
          <a:bodyPr/>
          <a:lstStyle/>
          <a:p>
            <a:r>
              <a:rPr lang="nl-NL"/>
              <a:t>Januari 2023</a:t>
            </a:r>
          </a:p>
        </p:txBody>
      </p:sp>
      <p:sp>
        <p:nvSpPr>
          <p:cNvPr id="6" name="Tijdelijke aanduiding voor dianummer 5"/>
          <p:cNvSpPr>
            <a:spLocks noGrp="1"/>
          </p:cNvSpPr>
          <p:nvPr>
            <p:ph type="sldNum" sz="quarter" idx="5"/>
          </p:nvPr>
        </p:nvSpPr>
        <p:spPr/>
        <p:txBody>
          <a:bodyPr/>
          <a:lstStyle/>
          <a:p>
            <a:fld id="{0E4A5149-3F9C-4841-9D21-FD5004F62B39}" type="slidenum">
              <a:rPr lang="nl-NL" smtClean="0"/>
              <a:t>51</a:t>
            </a:fld>
            <a:endParaRPr lang="nl-NL"/>
          </a:p>
        </p:txBody>
      </p:sp>
    </p:spTree>
    <p:extLst>
      <p:ext uri="{BB962C8B-B14F-4D97-AF65-F5344CB8AC3E}">
        <p14:creationId xmlns:p14="http://schemas.microsoft.com/office/powerpoint/2010/main" val="2656421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E4A5149-3F9C-4841-9D21-FD5004F62B39}" type="slidenum">
              <a:rPr lang="nl-NL" smtClean="0"/>
              <a:t>5</a:t>
            </a:fld>
            <a:endParaRPr lang="nl-NL"/>
          </a:p>
        </p:txBody>
      </p:sp>
      <p:sp>
        <p:nvSpPr>
          <p:cNvPr id="5" name="Tijdelijke aanduiding voor datum 4">
            <a:extLst>
              <a:ext uri="{FF2B5EF4-FFF2-40B4-BE49-F238E27FC236}">
                <a16:creationId xmlns:a16="http://schemas.microsoft.com/office/drawing/2014/main" id="{EFD410EF-6148-FC2E-E822-C5A346A5F3D2}"/>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211CB14C-24B8-785E-F94E-EB7AAF7D4CDB}"/>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38088696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E4A5149-3F9C-4841-9D21-FD5004F62B39}" type="slidenum">
              <a:rPr lang="nl-NL" smtClean="0"/>
              <a:t>52</a:t>
            </a:fld>
            <a:endParaRPr lang="nl-NL"/>
          </a:p>
        </p:txBody>
      </p:sp>
      <p:sp>
        <p:nvSpPr>
          <p:cNvPr id="5" name="Tijdelijke aanduiding voor datum 4">
            <a:extLst>
              <a:ext uri="{FF2B5EF4-FFF2-40B4-BE49-F238E27FC236}">
                <a16:creationId xmlns:a16="http://schemas.microsoft.com/office/drawing/2014/main" id="{13543F26-5AA1-A430-C612-E28D2BAFEAC7}"/>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F4F007B0-3E91-0910-5EC1-2EE5AB63AEA1}"/>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21937966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54</a:t>
            </a:fld>
            <a:endParaRPr lang="nl-NL"/>
          </a:p>
        </p:txBody>
      </p:sp>
      <p:sp>
        <p:nvSpPr>
          <p:cNvPr id="5" name="Tijdelijke aanduiding voor datum 4">
            <a:extLst>
              <a:ext uri="{FF2B5EF4-FFF2-40B4-BE49-F238E27FC236}">
                <a16:creationId xmlns:a16="http://schemas.microsoft.com/office/drawing/2014/main" id="{129F4186-4AF8-16F1-613F-9A2B8ECD6211}"/>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B5439948-1AEA-9C6F-2C00-9CA03438CA8B}"/>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27094506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55</a:t>
            </a:fld>
            <a:endParaRPr lang="nl-NL"/>
          </a:p>
        </p:txBody>
      </p:sp>
      <p:sp>
        <p:nvSpPr>
          <p:cNvPr id="5" name="Tijdelijke aanduiding voor datum 4">
            <a:extLst>
              <a:ext uri="{FF2B5EF4-FFF2-40B4-BE49-F238E27FC236}">
                <a16:creationId xmlns:a16="http://schemas.microsoft.com/office/drawing/2014/main" id="{9921EAC6-E11F-CC1C-DF10-8CF1AFE61E8A}"/>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E26D556E-6857-511A-4F24-7C752FCC6FB7}"/>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723666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6</a:t>
            </a:fld>
            <a:endParaRPr lang="nl-NL"/>
          </a:p>
        </p:txBody>
      </p:sp>
      <p:sp>
        <p:nvSpPr>
          <p:cNvPr id="5" name="Tijdelijke aanduiding voor datum 4">
            <a:extLst>
              <a:ext uri="{FF2B5EF4-FFF2-40B4-BE49-F238E27FC236}">
                <a16:creationId xmlns:a16="http://schemas.microsoft.com/office/drawing/2014/main" id="{B6CE6462-9961-8AC8-C50D-7981F8ED9397}"/>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38C08491-F166-55F9-BCA8-9574FF9D2148}"/>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435682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8</a:t>
            </a:fld>
            <a:endParaRPr lang="nl-NL"/>
          </a:p>
        </p:txBody>
      </p:sp>
      <p:sp>
        <p:nvSpPr>
          <p:cNvPr id="5" name="Tijdelijke aanduiding voor datum 4">
            <a:extLst>
              <a:ext uri="{FF2B5EF4-FFF2-40B4-BE49-F238E27FC236}">
                <a16:creationId xmlns:a16="http://schemas.microsoft.com/office/drawing/2014/main" id="{B43AB1F2-214C-E5B2-A74B-193A18FBC973}"/>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C469B573-9E31-E35A-D102-48F3E7ECDCA1}"/>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651907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9</a:t>
            </a:fld>
            <a:endParaRPr lang="nl-NL"/>
          </a:p>
        </p:txBody>
      </p:sp>
      <p:sp>
        <p:nvSpPr>
          <p:cNvPr id="5" name="Tijdelijke aanduiding voor datum 4">
            <a:extLst>
              <a:ext uri="{FF2B5EF4-FFF2-40B4-BE49-F238E27FC236}">
                <a16:creationId xmlns:a16="http://schemas.microsoft.com/office/drawing/2014/main" id="{D85FAA74-8BEC-E297-D0E6-F361272488F8}"/>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B0F5C852-AA0B-0FBF-A211-718C2EE75D7A}"/>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3272992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E4A5149-3F9C-4841-9D21-FD5004F62B39}" type="slidenum">
              <a:rPr lang="nl-NL" smtClean="0"/>
              <a:t>10</a:t>
            </a:fld>
            <a:endParaRPr lang="nl-NL"/>
          </a:p>
        </p:txBody>
      </p:sp>
      <p:sp>
        <p:nvSpPr>
          <p:cNvPr id="5" name="Tijdelijke aanduiding voor datum 4">
            <a:extLst>
              <a:ext uri="{FF2B5EF4-FFF2-40B4-BE49-F238E27FC236}">
                <a16:creationId xmlns:a16="http://schemas.microsoft.com/office/drawing/2014/main" id="{0FAE4A93-93C5-3B28-D679-CD0E643DBE5D}"/>
              </a:ext>
            </a:extLst>
          </p:cNvPr>
          <p:cNvSpPr>
            <a:spLocks noGrp="1"/>
          </p:cNvSpPr>
          <p:nvPr>
            <p:ph type="dt" idx="1"/>
          </p:nvPr>
        </p:nvSpPr>
        <p:spPr/>
        <p:txBody>
          <a:bodyPr/>
          <a:lstStyle/>
          <a:p>
            <a:r>
              <a:rPr lang="nl-NL"/>
              <a:t>Januari 2023</a:t>
            </a:r>
          </a:p>
        </p:txBody>
      </p:sp>
      <p:sp>
        <p:nvSpPr>
          <p:cNvPr id="6" name="Tijdelijke aanduiding voor koptekst 5">
            <a:extLst>
              <a:ext uri="{FF2B5EF4-FFF2-40B4-BE49-F238E27FC236}">
                <a16:creationId xmlns:a16="http://schemas.microsoft.com/office/drawing/2014/main" id="{0337A2BD-D1E0-DA17-2249-B3F31A2A9A6F}"/>
              </a:ext>
            </a:extLst>
          </p:cNvPr>
          <p:cNvSpPr>
            <a:spLocks noGrp="1"/>
          </p:cNvSpPr>
          <p:nvPr>
            <p:ph type="hdr" sz="quarter"/>
          </p:nvPr>
        </p:nvSpPr>
        <p:spPr/>
        <p:txBody>
          <a:bodyPr/>
          <a:lstStyle/>
          <a:p>
            <a:r>
              <a:rPr lang="nl-NL"/>
              <a:t>Samen Slim Deelnemers Werven</a:t>
            </a:r>
          </a:p>
        </p:txBody>
      </p:sp>
    </p:spTree>
    <p:extLst>
      <p:ext uri="{BB962C8B-B14F-4D97-AF65-F5344CB8AC3E}">
        <p14:creationId xmlns:p14="http://schemas.microsoft.com/office/powerpoint/2010/main" val="2097326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D8BCF23E-20C4-4C23-A08E-E05F36E1FD81}" type="datetime1">
              <a:rPr lang="nl-NL" smtClean="0"/>
              <a:t>17-1-2023</a:t>
            </a:fld>
            <a:endParaRPr lang="nl-NL"/>
          </a:p>
        </p:txBody>
      </p:sp>
      <p:sp>
        <p:nvSpPr>
          <p:cNvPr id="5" name="Footer Placeholder 4"/>
          <p:cNvSpPr>
            <a:spLocks noGrp="1"/>
          </p:cNvSpPr>
          <p:nvPr>
            <p:ph type="ftr" sz="quarter" idx="11"/>
          </p:nvPr>
        </p:nvSpPr>
        <p:spPr/>
        <p:txBody>
          <a:bodyPr/>
          <a:lstStyle/>
          <a:p>
            <a:r>
              <a:rPr lang="nl-NL"/>
              <a:t>voettekst DIA</a:t>
            </a:r>
          </a:p>
        </p:txBody>
      </p:sp>
      <p:sp>
        <p:nvSpPr>
          <p:cNvPr id="6" name="Slide Number Placeholder 5"/>
          <p:cNvSpPr>
            <a:spLocks noGrp="1"/>
          </p:cNvSpPr>
          <p:nvPr>
            <p:ph type="sldNum" sz="quarter" idx="12"/>
          </p:nvPr>
        </p:nvSpPr>
        <p:spPr/>
        <p:txBody>
          <a:bodyPr/>
          <a:lstStyle/>
          <a:p>
            <a:fld id="{A810D8BF-7984-46B5-8D6B-88EFD947BB0B}" type="slidenum">
              <a:rPr lang="nl-NL" smtClean="0"/>
              <a:t>‹nr.›</a:t>
            </a:fld>
            <a:endParaRPr lang="nl-NL"/>
          </a:p>
        </p:txBody>
      </p:sp>
    </p:spTree>
    <p:extLst>
      <p:ext uri="{BB962C8B-B14F-4D97-AF65-F5344CB8AC3E}">
        <p14:creationId xmlns:p14="http://schemas.microsoft.com/office/powerpoint/2010/main" val="3918904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C24A305-6C94-4E6D-A935-A10949FE1711}" type="datetime1">
              <a:rPr lang="nl-NL" smtClean="0"/>
              <a:t>17-1-2023</a:t>
            </a:fld>
            <a:endParaRPr lang="nl-NL"/>
          </a:p>
        </p:txBody>
      </p:sp>
      <p:sp>
        <p:nvSpPr>
          <p:cNvPr id="5" name="Footer Placeholder 4"/>
          <p:cNvSpPr>
            <a:spLocks noGrp="1"/>
          </p:cNvSpPr>
          <p:nvPr>
            <p:ph type="ftr" sz="quarter" idx="11"/>
          </p:nvPr>
        </p:nvSpPr>
        <p:spPr/>
        <p:txBody>
          <a:bodyPr/>
          <a:lstStyle/>
          <a:p>
            <a:r>
              <a:rPr lang="nl-NL"/>
              <a:t>voettekst DIA</a:t>
            </a:r>
          </a:p>
        </p:txBody>
      </p:sp>
      <p:sp>
        <p:nvSpPr>
          <p:cNvPr id="6" name="Slide Number Placeholder 5"/>
          <p:cNvSpPr>
            <a:spLocks noGrp="1"/>
          </p:cNvSpPr>
          <p:nvPr>
            <p:ph type="sldNum" sz="quarter" idx="12"/>
          </p:nvPr>
        </p:nvSpPr>
        <p:spPr/>
        <p:txBody>
          <a:bodyPr/>
          <a:lstStyle/>
          <a:p>
            <a:fld id="{A810D8BF-7984-46B5-8D6B-88EFD947BB0B}" type="slidenum">
              <a:rPr lang="nl-NL" smtClean="0"/>
              <a:t>‹nr.›</a:t>
            </a:fld>
            <a:endParaRPr lang="nl-NL"/>
          </a:p>
        </p:txBody>
      </p:sp>
    </p:spTree>
    <p:extLst>
      <p:ext uri="{BB962C8B-B14F-4D97-AF65-F5344CB8AC3E}">
        <p14:creationId xmlns:p14="http://schemas.microsoft.com/office/powerpoint/2010/main" val="2234149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9E26E74D-47E4-446B-AE98-8B1D177B60DC}" type="datetime1">
              <a:rPr lang="nl-NL" smtClean="0"/>
              <a:t>17-1-2023</a:t>
            </a:fld>
            <a:endParaRPr lang="nl-NL"/>
          </a:p>
        </p:txBody>
      </p:sp>
      <p:sp>
        <p:nvSpPr>
          <p:cNvPr id="5" name="Footer Placeholder 4"/>
          <p:cNvSpPr>
            <a:spLocks noGrp="1"/>
          </p:cNvSpPr>
          <p:nvPr>
            <p:ph type="ftr" sz="quarter" idx="11"/>
          </p:nvPr>
        </p:nvSpPr>
        <p:spPr/>
        <p:txBody>
          <a:bodyPr/>
          <a:lstStyle/>
          <a:p>
            <a:r>
              <a:rPr lang="nl-NL"/>
              <a:t>voettekst DIA</a:t>
            </a:r>
          </a:p>
        </p:txBody>
      </p:sp>
      <p:sp>
        <p:nvSpPr>
          <p:cNvPr id="6" name="Slide Number Placeholder 5"/>
          <p:cNvSpPr>
            <a:spLocks noGrp="1"/>
          </p:cNvSpPr>
          <p:nvPr>
            <p:ph type="sldNum" sz="quarter" idx="12"/>
          </p:nvPr>
        </p:nvSpPr>
        <p:spPr/>
        <p:txBody>
          <a:bodyPr/>
          <a:lstStyle/>
          <a:p>
            <a:fld id="{A810D8BF-7984-46B5-8D6B-88EFD947BB0B}" type="slidenum">
              <a:rPr lang="nl-NL" smtClean="0"/>
              <a:t>‹nr.›</a:t>
            </a:fld>
            <a:endParaRPr lang="nl-N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68598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33F107-2735-433D-8FE2-2F3D959052F5}" type="datetime1">
              <a:rPr lang="nl-NL" smtClean="0"/>
              <a:t>17-1-2023</a:t>
            </a:fld>
            <a:endParaRPr lang="nl-NL"/>
          </a:p>
        </p:txBody>
      </p:sp>
      <p:sp>
        <p:nvSpPr>
          <p:cNvPr id="5" name="Footer Placeholder 4"/>
          <p:cNvSpPr>
            <a:spLocks noGrp="1"/>
          </p:cNvSpPr>
          <p:nvPr>
            <p:ph type="ftr" sz="quarter" idx="11"/>
          </p:nvPr>
        </p:nvSpPr>
        <p:spPr/>
        <p:txBody>
          <a:bodyPr/>
          <a:lstStyle/>
          <a:p>
            <a:r>
              <a:rPr lang="nl-NL"/>
              <a:t>voettekst DIA</a:t>
            </a:r>
          </a:p>
        </p:txBody>
      </p:sp>
      <p:sp>
        <p:nvSpPr>
          <p:cNvPr id="6" name="Slide Number Placeholder 5"/>
          <p:cNvSpPr>
            <a:spLocks noGrp="1"/>
          </p:cNvSpPr>
          <p:nvPr>
            <p:ph type="sldNum" sz="quarter" idx="12"/>
          </p:nvPr>
        </p:nvSpPr>
        <p:spPr/>
        <p:txBody>
          <a:bodyPr/>
          <a:lstStyle/>
          <a:p>
            <a:fld id="{A810D8BF-7984-46B5-8D6B-88EFD947BB0B}" type="slidenum">
              <a:rPr lang="nl-NL" smtClean="0"/>
              <a:t>‹nr.›</a:t>
            </a:fld>
            <a:endParaRPr lang="nl-NL"/>
          </a:p>
        </p:txBody>
      </p:sp>
    </p:spTree>
    <p:extLst>
      <p:ext uri="{BB962C8B-B14F-4D97-AF65-F5344CB8AC3E}">
        <p14:creationId xmlns:p14="http://schemas.microsoft.com/office/powerpoint/2010/main" val="2904875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76F198B-236E-4839-96F8-8DF4ABECDF90}" type="datetime1">
              <a:rPr lang="nl-NL" smtClean="0"/>
              <a:t>17-1-2023</a:t>
            </a:fld>
            <a:endParaRPr lang="nl-NL"/>
          </a:p>
        </p:txBody>
      </p:sp>
      <p:sp>
        <p:nvSpPr>
          <p:cNvPr id="5" name="Footer Placeholder 4"/>
          <p:cNvSpPr>
            <a:spLocks noGrp="1"/>
          </p:cNvSpPr>
          <p:nvPr>
            <p:ph type="ftr" sz="quarter" idx="11"/>
          </p:nvPr>
        </p:nvSpPr>
        <p:spPr/>
        <p:txBody>
          <a:bodyPr/>
          <a:lstStyle/>
          <a:p>
            <a:r>
              <a:rPr lang="nl-NL"/>
              <a:t>voettekst DIA</a:t>
            </a:r>
          </a:p>
        </p:txBody>
      </p:sp>
      <p:sp>
        <p:nvSpPr>
          <p:cNvPr id="6" name="Slide Number Placeholder 5"/>
          <p:cNvSpPr>
            <a:spLocks noGrp="1"/>
          </p:cNvSpPr>
          <p:nvPr>
            <p:ph type="sldNum" sz="quarter" idx="12"/>
          </p:nvPr>
        </p:nvSpPr>
        <p:spPr/>
        <p:txBody>
          <a:bodyPr/>
          <a:lstStyle/>
          <a:p>
            <a:fld id="{A810D8BF-7984-46B5-8D6B-88EFD947BB0B}" type="slidenum">
              <a:rPr lang="nl-NL" smtClean="0"/>
              <a:t>‹nr.›</a:t>
            </a:fld>
            <a:endParaRPr lang="nl-N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62706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35EF2F76-D5CC-4BE9-BF55-145E605B4FF3}" type="datetime1">
              <a:rPr lang="nl-NL" smtClean="0"/>
              <a:t>17-1-2023</a:t>
            </a:fld>
            <a:endParaRPr lang="nl-NL"/>
          </a:p>
        </p:txBody>
      </p:sp>
      <p:sp>
        <p:nvSpPr>
          <p:cNvPr id="5" name="Footer Placeholder 4"/>
          <p:cNvSpPr>
            <a:spLocks noGrp="1"/>
          </p:cNvSpPr>
          <p:nvPr>
            <p:ph type="ftr" sz="quarter" idx="11"/>
          </p:nvPr>
        </p:nvSpPr>
        <p:spPr/>
        <p:txBody>
          <a:bodyPr/>
          <a:lstStyle/>
          <a:p>
            <a:r>
              <a:rPr lang="nl-NL"/>
              <a:t>voettekst DIA</a:t>
            </a:r>
          </a:p>
        </p:txBody>
      </p:sp>
      <p:sp>
        <p:nvSpPr>
          <p:cNvPr id="6" name="Slide Number Placeholder 5"/>
          <p:cNvSpPr>
            <a:spLocks noGrp="1"/>
          </p:cNvSpPr>
          <p:nvPr>
            <p:ph type="sldNum" sz="quarter" idx="12"/>
          </p:nvPr>
        </p:nvSpPr>
        <p:spPr/>
        <p:txBody>
          <a:bodyPr/>
          <a:lstStyle/>
          <a:p>
            <a:fld id="{A810D8BF-7984-46B5-8D6B-88EFD947BB0B}" type="slidenum">
              <a:rPr lang="nl-NL" smtClean="0"/>
              <a:t>‹nr.›</a:t>
            </a:fld>
            <a:endParaRPr lang="nl-NL"/>
          </a:p>
        </p:txBody>
      </p:sp>
    </p:spTree>
    <p:extLst>
      <p:ext uri="{BB962C8B-B14F-4D97-AF65-F5344CB8AC3E}">
        <p14:creationId xmlns:p14="http://schemas.microsoft.com/office/powerpoint/2010/main" val="354832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9B3D7DA-4079-4789-BB65-1FB9F61EE03F}" type="datetime1">
              <a:rPr lang="nl-NL" smtClean="0"/>
              <a:t>17-1-2023</a:t>
            </a:fld>
            <a:endParaRPr lang="nl-NL"/>
          </a:p>
        </p:txBody>
      </p:sp>
      <p:sp>
        <p:nvSpPr>
          <p:cNvPr id="5" name="Footer Placeholder 4"/>
          <p:cNvSpPr>
            <a:spLocks noGrp="1"/>
          </p:cNvSpPr>
          <p:nvPr>
            <p:ph type="ftr" sz="quarter" idx="11"/>
          </p:nvPr>
        </p:nvSpPr>
        <p:spPr/>
        <p:txBody>
          <a:bodyPr/>
          <a:lstStyle/>
          <a:p>
            <a:r>
              <a:rPr lang="nl-NL"/>
              <a:t>voettekst DIA</a:t>
            </a:r>
          </a:p>
        </p:txBody>
      </p:sp>
      <p:sp>
        <p:nvSpPr>
          <p:cNvPr id="6" name="Slide Number Placeholder 5"/>
          <p:cNvSpPr>
            <a:spLocks noGrp="1"/>
          </p:cNvSpPr>
          <p:nvPr>
            <p:ph type="sldNum" sz="quarter" idx="12"/>
          </p:nvPr>
        </p:nvSpPr>
        <p:spPr/>
        <p:txBody>
          <a:bodyPr/>
          <a:lstStyle/>
          <a:p>
            <a:fld id="{A810D8BF-7984-46B5-8D6B-88EFD947BB0B}" type="slidenum">
              <a:rPr lang="nl-NL" smtClean="0"/>
              <a:t>‹nr.›</a:t>
            </a:fld>
            <a:endParaRPr lang="nl-NL"/>
          </a:p>
        </p:txBody>
      </p:sp>
    </p:spTree>
    <p:extLst>
      <p:ext uri="{BB962C8B-B14F-4D97-AF65-F5344CB8AC3E}">
        <p14:creationId xmlns:p14="http://schemas.microsoft.com/office/powerpoint/2010/main" val="1274788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65B2392-95BB-4C84-8F14-6E9E19A3C208}" type="datetime1">
              <a:rPr lang="nl-NL" smtClean="0"/>
              <a:t>17-1-2023</a:t>
            </a:fld>
            <a:endParaRPr lang="nl-NL"/>
          </a:p>
        </p:txBody>
      </p:sp>
      <p:sp>
        <p:nvSpPr>
          <p:cNvPr id="5" name="Footer Placeholder 4"/>
          <p:cNvSpPr>
            <a:spLocks noGrp="1"/>
          </p:cNvSpPr>
          <p:nvPr>
            <p:ph type="ftr" sz="quarter" idx="11"/>
          </p:nvPr>
        </p:nvSpPr>
        <p:spPr/>
        <p:txBody>
          <a:bodyPr/>
          <a:lstStyle/>
          <a:p>
            <a:r>
              <a:rPr lang="nl-NL"/>
              <a:t>voettekst DIA</a:t>
            </a:r>
          </a:p>
        </p:txBody>
      </p:sp>
      <p:sp>
        <p:nvSpPr>
          <p:cNvPr id="6" name="Slide Number Placeholder 5"/>
          <p:cNvSpPr>
            <a:spLocks noGrp="1"/>
          </p:cNvSpPr>
          <p:nvPr>
            <p:ph type="sldNum" sz="quarter" idx="12"/>
          </p:nvPr>
        </p:nvSpPr>
        <p:spPr/>
        <p:txBody>
          <a:bodyPr/>
          <a:lstStyle/>
          <a:p>
            <a:fld id="{A810D8BF-7984-46B5-8D6B-88EFD947BB0B}" type="slidenum">
              <a:rPr lang="nl-NL" smtClean="0"/>
              <a:t>‹nr.›</a:t>
            </a:fld>
            <a:endParaRPr lang="nl-NL"/>
          </a:p>
        </p:txBody>
      </p:sp>
    </p:spTree>
    <p:extLst>
      <p:ext uri="{BB962C8B-B14F-4D97-AF65-F5344CB8AC3E}">
        <p14:creationId xmlns:p14="http://schemas.microsoft.com/office/powerpoint/2010/main" val="3978811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C1AEF3B-14BA-4E6F-BFB3-EDA57F2AE66D}" type="datetime1">
              <a:rPr lang="nl-NL" smtClean="0"/>
              <a:t>17-1-2023</a:t>
            </a:fld>
            <a:endParaRPr lang="nl-NL"/>
          </a:p>
        </p:txBody>
      </p:sp>
      <p:sp>
        <p:nvSpPr>
          <p:cNvPr id="5" name="Footer Placeholder 4"/>
          <p:cNvSpPr>
            <a:spLocks noGrp="1"/>
          </p:cNvSpPr>
          <p:nvPr>
            <p:ph type="ftr" sz="quarter" idx="11"/>
          </p:nvPr>
        </p:nvSpPr>
        <p:spPr/>
        <p:txBody>
          <a:bodyPr/>
          <a:lstStyle/>
          <a:p>
            <a:r>
              <a:rPr lang="nl-NL"/>
              <a:t>voettekst DIA</a:t>
            </a:r>
          </a:p>
        </p:txBody>
      </p:sp>
      <p:sp>
        <p:nvSpPr>
          <p:cNvPr id="6" name="Slide Number Placeholder 5"/>
          <p:cNvSpPr>
            <a:spLocks noGrp="1"/>
          </p:cNvSpPr>
          <p:nvPr>
            <p:ph type="sldNum" sz="quarter" idx="12"/>
          </p:nvPr>
        </p:nvSpPr>
        <p:spPr/>
        <p:txBody>
          <a:bodyPr/>
          <a:lstStyle/>
          <a:p>
            <a:fld id="{A810D8BF-7984-46B5-8D6B-88EFD947BB0B}" type="slidenum">
              <a:rPr lang="nl-NL" smtClean="0"/>
              <a:t>‹nr.›</a:t>
            </a:fld>
            <a:endParaRPr lang="nl-NL"/>
          </a:p>
        </p:txBody>
      </p:sp>
    </p:spTree>
    <p:extLst>
      <p:ext uri="{BB962C8B-B14F-4D97-AF65-F5344CB8AC3E}">
        <p14:creationId xmlns:p14="http://schemas.microsoft.com/office/powerpoint/2010/main" val="2189172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D8A3E8FF-0D87-4801-A423-CDD6D602FA2A}" type="datetime1">
              <a:rPr lang="nl-NL" smtClean="0"/>
              <a:t>17-1-2023</a:t>
            </a:fld>
            <a:endParaRPr lang="nl-NL"/>
          </a:p>
        </p:txBody>
      </p:sp>
      <p:sp>
        <p:nvSpPr>
          <p:cNvPr id="5" name="Footer Placeholder 4"/>
          <p:cNvSpPr>
            <a:spLocks noGrp="1"/>
          </p:cNvSpPr>
          <p:nvPr>
            <p:ph type="ftr" sz="quarter" idx="11"/>
          </p:nvPr>
        </p:nvSpPr>
        <p:spPr/>
        <p:txBody>
          <a:bodyPr/>
          <a:lstStyle/>
          <a:p>
            <a:r>
              <a:rPr lang="nl-NL"/>
              <a:t>voettekst DIA</a:t>
            </a:r>
          </a:p>
        </p:txBody>
      </p:sp>
      <p:sp>
        <p:nvSpPr>
          <p:cNvPr id="6" name="Slide Number Placeholder 5"/>
          <p:cNvSpPr>
            <a:spLocks noGrp="1"/>
          </p:cNvSpPr>
          <p:nvPr>
            <p:ph type="sldNum" sz="quarter" idx="12"/>
          </p:nvPr>
        </p:nvSpPr>
        <p:spPr/>
        <p:txBody>
          <a:bodyPr/>
          <a:lstStyle/>
          <a:p>
            <a:fld id="{A810D8BF-7984-46B5-8D6B-88EFD947BB0B}" type="slidenum">
              <a:rPr lang="nl-NL" smtClean="0"/>
              <a:t>‹nr.›</a:t>
            </a:fld>
            <a:endParaRPr lang="nl-NL"/>
          </a:p>
        </p:txBody>
      </p:sp>
    </p:spTree>
    <p:extLst>
      <p:ext uri="{BB962C8B-B14F-4D97-AF65-F5344CB8AC3E}">
        <p14:creationId xmlns:p14="http://schemas.microsoft.com/office/powerpoint/2010/main" val="4242239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C7C519AF-8E65-401B-BC74-A0618A1E46CE}" type="datetime1">
              <a:rPr lang="nl-NL" smtClean="0"/>
              <a:t>17-1-2023</a:t>
            </a:fld>
            <a:endParaRPr lang="nl-NL"/>
          </a:p>
        </p:txBody>
      </p:sp>
      <p:sp>
        <p:nvSpPr>
          <p:cNvPr id="6" name="Footer Placeholder 5"/>
          <p:cNvSpPr>
            <a:spLocks noGrp="1"/>
          </p:cNvSpPr>
          <p:nvPr>
            <p:ph type="ftr" sz="quarter" idx="11"/>
          </p:nvPr>
        </p:nvSpPr>
        <p:spPr/>
        <p:txBody>
          <a:bodyPr/>
          <a:lstStyle/>
          <a:p>
            <a:r>
              <a:rPr lang="nl-NL"/>
              <a:t>voettekst DIA</a:t>
            </a:r>
          </a:p>
        </p:txBody>
      </p:sp>
      <p:sp>
        <p:nvSpPr>
          <p:cNvPr id="7" name="Slide Number Placeholder 6"/>
          <p:cNvSpPr>
            <a:spLocks noGrp="1"/>
          </p:cNvSpPr>
          <p:nvPr>
            <p:ph type="sldNum" sz="quarter" idx="12"/>
          </p:nvPr>
        </p:nvSpPr>
        <p:spPr/>
        <p:txBody>
          <a:bodyPr/>
          <a:lstStyle/>
          <a:p>
            <a:fld id="{A810D8BF-7984-46B5-8D6B-88EFD947BB0B}" type="slidenum">
              <a:rPr lang="nl-NL" smtClean="0"/>
              <a:t>‹nr.›</a:t>
            </a:fld>
            <a:endParaRPr lang="nl-NL"/>
          </a:p>
        </p:txBody>
      </p:sp>
    </p:spTree>
    <p:extLst>
      <p:ext uri="{BB962C8B-B14F-4D97-AF65-F5344CB8AC3E}">
        <p14:creationId xmlns:p14="http://schemas.microsoft.com/office/powerpoint/2010/main" val="901539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E93641BF-A6C9-4435-B3D3-0D08ECD154FC}" type="datetime1">
              <a:rPr lang="nl-NL" smtClean="0"/>
              <a:t>17-1-2023</a:t>
            </a:fld>
            <a:endParaRPr lang="nl-NL"/>
          </a:p>
        </p:txBody>
      </p:sp>
      <p:sp>
        <p:nvSpPr>
          <p:cNvPr id="8" name="Footer Placeholder 7"/>
          <p:cNvSpPr>
            <a:spLocks noGrp="1"/>
          </p:cNvSpPr>
          <p:nvPr>
            <p:ph type="ftr" sz="quarter" idx="11"/>
          </p:nvPr>
        </p:nvSpPr>
        <p:spPr/>
        <p:txBody>
          <a:bodyPr/>
          <a:lstStyle/>
          <a:p>
            <a:r>
              <a:rPr lang="nl-NL"/>
              <a:t>voettekst DIA</a:t>
            </a:r>
          </a:p>
        </p:txBody>
      </p:sp>
      <p:sp>
        <p:nvSpPr>
          <p:cNvPr id="9" name="Slide Number Placeholder 8"/>
          <p:cNvSpPr>
            <a:spLocks noGrp="1"/>
          </p:cNvSpPr>
          <p:nvPr>
            <p:ph type="sldNum" sz="quarter" idx="12"/>
          </p:nvPr>
        </p:nvSpPr>
        <p:spPr/>
        <p:txBody>
          <a:bodyPr/>
          <a:lstStyle/>
          <a:p>
            <a:fld id="{A810D8BF-7984-46B5-8D6B-88EFD947BB0B}" type="slidenum">
              <a:rPr lang="nl-NL" smtClean="0"/>
              <a:t>‹nr.›</a:t>
            </a:fld>
            <a:endParaRPr lang="nl-NL"/>
          </a:p>
        </p:txBody>
      </p:sp>
    </p:spTree>
    <p:extLst>
      <p:ext uri="{BB962C8B-B14F-4D97-AF65-F5344CB8AC3E}">
        <p14:creationId xmlns:p14="http://schemas.microsoft.com/office/powerpoint/2010/main" val="3410408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95CCF19E-47D8-4433-8B86-4AED10793B4A}" type="datetime1">
              <a:rPr lang="nl-NL" smtClean="0"/>
              <a:t>17-1-2023</a:t>
            </a:fld>
            <a:endParaRPr lang="nl-NL"/>
          </a:p>
        </p:txBody>
      </p:sp>
      <p:sp>
        <p:nvSpPr>
          <p:cNvPr id="4" name="Footer Placeholder 3"/>
          <p:cNvSpPr>
            <a:spLocks noGrp="1"/>
          </p:cNvSpPr>
          <p:nvPr>
            <p:ph type="ftr" sz="quarter" idx="11"/>
          </p:nvPr>
        </p:nvSpPr>
        <p:spPr/>
        <p:txBody>
          <a:bodyPr/>
          <a:lstStyle/>
          <a:p>
            <a:r>
              <a:rPr lang="nl-NL"/>
              <a:t>voettekst DIA</a:t>
            </a:r>
          </a:p>
        </p:txBody>
      </p:sp>
      <p:sp>
        <p:nvSpPr>
          <p:cNvPr id="5" name="Slide Number Placeholder 4"/>
          <p:cNvSpPr>
            <a:spLocks noGrp="1"/>
          </p:cNvSpPr>
          <p:nvPr>
            <p:ph type="sldNum" sz="quarter" idx="12"/>
          </p:nvPr>
        </p:nvSpPr>
        <p:spPr/>
        <p:txBody>
          <a:bodyPr/>
          <a:lstStyle/>
          <a:p>
            <a:fld id="{A810D8BF-7984-46B5-8D6B-88EFD947BB0B}" type="slidenum">
              <a:rPr lang="nl-NL" smtClean="0"/>
              <a:t>‹nr.›</a:t>
            </a:fld>
            <a:endParaRPr lang="nl-NL"/>
          </a:p>
        </p:txBody>
      </p:sp>
    </p:spTree>
    <p:extLst>
      <p:ext uri="{BB962C8B-B14F-4D97-AF65-F5344CB8AC3E}">
        <p14:creationId xmlns:p14="http://schemas.microsoft.com/office/powerpoint/2010/main" val="1114897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7C02B6-E187-4FB5-B5A4-9E1DE1F3BB3D}" type="datetime1">
              <a:rPr lang="nl-NL" smtClean="0"/>
              <a:t>17-1-2023</a:t>
            </a:fld>
            <a:endParaRPr lang="nl-NL"/>
          </a:p>
        </p:txBody>
      </p:sp>
      <p:sp>
        <p:nvSpPr>
          <p:cNvPr id="3" name="Footer Placeholder 2"/>
          <p:cNvSpPr>
            <a:spLocks noGrp="1"/>
          </p:cNvSpPr>
          <p:nvPr>
            <p:ph type="ftr" sz="quarter" idx="11"/>
          </p:nvPr>
        </p:nvSpPr>
        <p:spPr/>
        <p:txBody>
          <a:bodyPr/>
          <a:lstStyle/>
          <a:p>
            <a:r>
              <a:rPr lang="nl-NL"/>
              <a:t>voettekst DIA</a:t>
            </a:r>
          </a:p>
        </p:txBody>
      </p:sp>
      <p:sp>
        <p:nvSpPr>
          <p:cNvPr id="4" name="Slide Number Placeholder 3"/>
          <p:cNvSpPr>
            <a:spLocks noGrp="1"/>
          </p:cNvSpPr>
          <p:nvPr>
            <p:ph type="sldNum" sz="quarter" idx="12"/>
          </p:nvPr>
        </p:nvSpPr>
        <p:spPr/>
        <p:txBody>
          <a:bodyPr/>
          <a:lstStyle/>
          <a:p>
            <a:fld id="{A810D8BF-7984-46B5-8D6B-88EFD947BB0B}" type="slidenum">
              <a:rPr lang="nl-NL" smtClean="0"/>
              <a:t>‹nr.›</a:t>
            </a:fld>
            <a:endParaRPr lang="nl-NL"/>
          </a:p>
        </p:txBody>
      </p:sp>
    </p:spTree>
    <p:extLst>
      <p:ext uri="{BB962C8B-B14F-4D97-AF65-F5344CB8AC3E}">
        <p14:creationId xmlns:p14="http://schemas.microsoft.com/office/powerpoint/2010/main" val="20238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2B6EF3E8-D4B2-4B67-ABF6-B3713D3FC7AC}" type="datetime1">
              <a:rPr lang="nl-NL" smtClean="0"/>
              <a:t>17-1-2023</a:t>
            </a:fld>
            <a:endParaRPr lang="nl-NL"/>
          </a:p>
        </p:txBody>
      </p:sp>
      <p:sp>
        <p:nvSpPr>
          <p:cNvPr id="6" name="Footer Placeholder 5"/>
          <p:cNvSpPr>
            <a:spLocks noGrp="1"/>
          </p:cNvSpPr>
          <p:nvPr>
            <p:ph type="ftr" sz="quarter" idx="11"/>
          </p:nvPr>
        </p:nvSpPr>
        <p:spPr/>
        <p:txBody>
          <a:bodyPr/>
          <a:lstStyle/>
          <a:p>
            <a:r>
              <a:rPr lang="nl-NL"/>
              <a:t>voettekst DIA</a:t>
            </a:r>
          </a:p>
        </p:txBody>
      </p:sp>
      <p:sp>
        <p:nvSpPr>
          <p:cNvPr id="7" name="Slide Number Placeholder 6"/>
          <p:cNvSpPr>
            <a:spLocks noGrp="1"/>
          </p:cNvSpPr>
          <p:nvPr>
            <p:ph type="sldNum" sz="quarter" idx="12"/>
          </p:nvPr>
        </p:nvSpPr>
        <p:spPr/>
        <p:txBody>
          <a:bodyPr/>
          <a:lstStyle/>
          <a:p>
            <a:fld id="{A810D8BF-7984-46B5-8D6B-88EFD947BB0B}" type="slidenum">
              <a:rPr lang="nl-NL" smtClean="0"/>
              <a:t>‹nr.›</a:t>
            </a:fld>
            <a:endParaRPr lang="nl-NL"/>
          </a:p>
        </p:txBody>
      </p:sp>
    </p:spTree>
    <p:extLst>
      <p:ext uri="{BB962C8B-B14F-4D97-AF65-F5344CB8AC3E}">
        <p14:creationId xmlns:p14="http://schemas.microsoft.com/office/powerpoint/2010/main" val="492155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597D32C9-7541-4907-A967-54DA99C8E4A7}" type="datetime1">
              <a:rPr lang="nl-NL" smtClean="0"/>
              <a:t>17-1-2023</a:t>
            </a:fld>
            <a:endParaRPr lang="nl-NL"/>
          </a:p>
        </p:txBody>
      </p:sp>
      <p:sp>
        <p:nvSpPr>
          <p:cNvPr id="6" name="Footer Placeholder 5"/>
          <p:cNvSpPr>
            <a:spLocks noGrp="1"/>
          </p:cNvSpPr>
          <p:nvPr>
            <p:ph type="ftr" sz="quarter" idx="11"/>
          </p:nvPr>
        </p:nvSpPr>
        <p:spPr/>
        <p:txBody>
          <a:bodyPr/>
          <a:lstStyle/>
          <a:p>
            <a:r>
              <a:rPr lang="nl-NL"/>
              <a:t>voettekst DIA</a:t>
            </a:r>
          </a:p>
        </p:txBody>
      </p:sp>
      <p:sp>
        <p:nvSpPr>
          <p:cNvPr id="7" name="Slide Number Placeholder 6"/>
          <p:cNvSpPr>
            <a:spLocks noGrp="1"/>
          </p:cNvSpPr>
          <p:nvPr>
            <p:ph type="sldNum" sz="quarter" idx="12"/>
          </p:nvPr>
        </p:nvSpPr>
        <p:spPr/>
        <p:txBody>
          <a:bodyPr/>
          <a:lstStyle/>
          <a:p>
            <a:fld id="{A810D8BF-7984-46B5-8D6B-88EFD947BB0B}" type="slidenum">
              <a:rPr lang="nl-NL" smtClean="0"/>
              <a:t>‹nr.›</a:t>
            </a:fld>
            <a:endParaRPr lang="nl-NL"/>
          </a:p>
        </p:txBody>
      </p:sp>
    </p:spTree>
    <p:extLst>
      <p:ext uri="{BB962C8B-B14F-4D97-AF65-F5344CB8AC3E}">
        <p14:creationId xmlns:p14="http://schemas.microsoft.com/office/powerpoint/2010/main" val="2240088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4125489-2D5F-49E8-A80A-00B49EAF4287}" type="datetime1">
              <a:rPr lang="nl-NL" smtClean="0"/>
              <a:t>17-1-2023</a:t>
            </a:fld>
            <a:endParaRPr lang="nl-N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nl-NL"/>
              <a:t>voettekst DIA</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810D8BF-7984-46B5-8D6B-88EFD947BB0B}" type="slidenum">
              <a:rPr lang="nl-NL" smtClean="0"/>
              <a:t>‹nr.›</a:t>
            </a:fld>
            <a:endParaRPr lang="nl-NL"/>
          </a:p>
        </p:txBody>
      </p:sp>
    </p:spTree>
    <p:extLst>
      <p:ext uri="{BB962C8B-B14F-4D97-AF65-F5344CB8AC3E}">
        <p14:creationId xmlns:p14="http://schemas.microsoft.com/office/powerpoint/2010/main" val="168329835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lkca.nl/publicatie/verenigingsmonitor-202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s://www.lkca.nl/publicatie/verenigings-monitor-201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cbs.nl/nl-nl/visualisaties/dashboard-bevolking/regionaal/inwoner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 name="Group 31">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3" name="Straight Connector 32">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5"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41">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66" name="Rectangle 43">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Isosceles Triangle 45">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p:cNvSpPr>
            <a:spLocks noGrp="1"/>
          </p:cNvSpPr>
          <p:nvPr>
            <p:ph type="title"/>
          </p:nvPr>
        </p:nvSpPr>
        <p:spPr>
          <a:xfrm>
            <a:off x="1774998" y="2387600"/>
            <a:ext cx="8596668" cy="1320800"/>
          </a:xfrm>
        </p:spPr>
        <p:txBody>
          <a:bodyPr/>
          <a:lstStyle/>
          <a:p>
            <a:r>
              <a:rPr lang="nl-NL" dirty="0">
                <a:solidFill>
                  <a:schemeClr val="tx1">
                    <a:lumMod val="75000"/>
                    <a:lumOff val="25000"/>
                  </a:schemeClr>
                </a:solidFill>
              </a:rPr>
              <a:t>Spelregels</a:t>
            </a:r>
          </a:p>
        </p:txBody>
      </p:sp>
      <p:sp>
        <p:nvSpPr>
          <p:cNvPr id="3" name="Tijdelijke aanduiding voor inhoud 2"/>
          <p:cNvSpPr>
            <a:spLocks noGrp="1"/>
          </p:cNvSpPr>
          <p:nvPr>
            <p:ph idx="1"/>
          </p:nvPr>
        </p:nvSpPr>
        <p:spPr>
          <a:xfrm>
            <a:off x="1756967" y="2714618"/>
            <a:ext cx="8596668" cy="3880773"/>
          </a:xfrm>
        </p:spPr>
        <p:txBody>
          <a:bodyPr/>
          <a:lstStyle/>
          <a:p>
            <a:endParaRPr lang="nl-NL" dirty="0"/>
          </a:p>
          <a:p>
            <a:endParaRPr lang="nl-NL" dirty="0"/>
          </a:p>
          <a:p>
            <a:r>
              <a:rPr lang="nl-NL" dirty="0"/>
              <a:t>Geluid uit</a:t>
            </a:r>
          </a:p>
          <a:p>
            <a:r>
              <a:rPr lang="nl-NL" dirty="0"/>
              <a:t>Camera aan</a:t>
            </a:r>
            <a:br>
              <a:rPr lang="nl-NL" dirty="0"/>
            </a:br>
            <a:endParaRPr lang="nl-NL" dirty="0"/>
          </a:p>
          <a:p>
            <a:r>
              <a:rPr lang="nl-NL" dirty="0"/>
              <a:t>Naam + naam vereniging vermelden</a:t>
            </a:r>
          </a:p>
          <a:p>
            <a:r>
              <a:rPr lang="nl-NL" dirty="0"/>
              <a:t>Vragen via de chat</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017" y="3491006"/>
            <a:ext cx="2540000" cy="660400"/>
          </a:xfrm>
          <a:prstGeom prst="rect">
            <a:avLst/>
          </a:prstGeom>
        </p:spPr>
      </p:pic>
      <p:pic>
        <p:nvPicPr>
          <p:cNvPr id="6" name="Afbeelding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475111" y="222366"/>
            <a:ext cx="6368709" cy="2142344"/>
          </a:xfrm>
          <a:prstGeom prst="rect">
            <a:avLst/>
          </a:prstGeom>
        </p:spPr>
      </p:pic>
      <p:sp>
        <p:nvSpPr>
          <p:cNvPr id="7" name="Tijdelijke aanduiding voor dianummer 6">
            <a:extLst>
              <a:ext uri="{FF2B5EF4-FFF2-40B4-BE49-F238E27FC236}">
                <a16:creationId xmlns:a16="http://schemas.microsoft.com/office/drawing/2014/main" id="{8B8A5354-768B-01EF-B4F6-595C20D744D7}"/>
              </a:ext>
            </a:extLst>
          </p:cNvPr>
          <p:cNvSpPr>
            <a:spLocks noGrp="1"/>
          </p:cNvSpPr>
          <p:nvPr>
            <p:ph type="sldNum" sz="quarter" idx="12"/>
          </p:nvPr>
        </p:nvSpPr>
        <p:spPr/>
        <p:txBody>
          <a:bodyPr/>
          <a:lstStyle/>
          <a:p>
            <a:fld id="{A810D8BF-7984-46B5-8D6B-88EFD947BB0B}" type="slidenum">
              <a:rPr lang="nl-NL" smtClean="0"/>
              <a:t>1</a:t>
            </a:fld>
            <a:endParaRPr lang="nl-NL"/>
          </a:p>
        </p:txBody>
      </p:sp>
    </p:spTree>
    <p:extLst>
      <p:ext uri="{BB962C8B-B14F-4D97-AF65-F5344CB8AC3E}">
        <p14:creationId xmlns:p14="http://schemas.microsoft.com/office/powerpoint/2010/main" val="2858156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3" name="Straight Connector 72">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4" name="Rectangle 83">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7" name="Straight Connector 86">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Isosceles Triangle 89">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93">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Isosceles Triangle 94">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7" name="Rectangle 96">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7" name="Picture 2">
            <a:extLst>
              <a:ext uri="{FF2B5EF4-FFF2-40B4-BE49-F238E27FC236}">
                <a16:creationId xmlns:a16="http://schemas.microsoft.com/office/drawing/2014/main" id="{F867562C-F9D0-4F00-81FE-196F2291D99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p:blipFill>
        <p:spPr bwMode="auto">
          <a:xfrm>
            <a:off x="2198489" y="829572"/>
            <a:ext cx="8299544" cy="5190388"/>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dianummer 2">
            <a:extLst>
              <a:ext uri="{FF2B5EF4-FFF2-40B4-BE49-F238E27FC236}">
                <a16:creationId xmlns:a16="http://schemas.microsoft.com/office/drawing/2014/main" id="{FB094D09-4090-3873-6047-A7429AC9AC25}"/>
              </a:ext>
            </a:extLst>
          </p:cNvPr>
          <p:cNvSpPr>
            <a:spLocks noGrp="1"/>
          </p:cNvSpPr>
          <p:nvPr>
            <p:ph type="sldNum" sz="quarter" idx="12"/>
          </p:nvPr>
        </p:nvSpPr>
        <p:spPr/>
        <p:txBody>
          <a:bodyPr/>
          <a:lstStyle/>
          <a:p>
            <a:fld id="{A810D8BF-7984-46B5-8D6B-88EFD947BB0B}" type="slidenum">
              <a:rPr lang="nl-NL" smtClean="0"/>
              <a:t>10</a:t>
            </a:fld>
            <a:endParaRPr lang="nl-NL"/>
          </a:p>
        </p:txBody>
      </p:sp>
      <p:sp>
        <p:nvSpPr>
          <p:cNvPr id="4" name="Tekstvak 3">
            <a:extLst>
              <a:ext uri="{FF2B5EF4-FFF2-40B4-BE49-F238E27FC236}">
                <a16:creationId xmlns:a16="http://schemas.microsoft.com/office/drawing/2014/main" id="{842FBDCB-BDEC-2629-DAA4-448B6E8E1753}"/>
              </a:ext>
            </a:extLst>
          </p:cNvPr>
          <p:cNvSpPr txBox="1"/>
          <p:nvPr/>
        </p:nvSpPr>
        <p:spPr>
          <a:xfrm>
            <a:off x="473964" y="475514"/>
            <a:ext cx="6101860" cy="369332"/>
          </a:xfrm>
          <a:prstGeom prst="rect">
            <a:avLst/>
          </a:prstGeom>
          <a:noFill/>
        </p:spPr>
        <p:txBody>
          <a:bodyPr wrap="square">
            <a:spAutoFit/>
          </a:bodyPr>
          <a:lstStyle/>
          <a:p>
            <a:r>
              <a:rPr lang="nl-NL" sz="1800" dirty="0">
                <a:solidFill>
                  <a:schemeClr val="accent2">
                    <a:lumMod val="75000"/>
                  </a:schemeClr>
                </a:solidFill>
              </a:rPr>
              <a:t>Introductie</a:t>
            </a:r>
            <a:endParaRPr lang="nl-NL" dirty="0">
              <a:solidFill>
                <a:schemeClr val="accent2">
                  <a:lumMod val="75000"/>
                </a:schemeClr>
              </a:solidFill>
            </a:endParaRPr>
          </a:p>
        </p:txBody>
      </p:sp>
    </p:spTree>
    <p:extLst>
      <p:ext uri="{BB962C8B-B14F-4D97-AF65-F5344CB8AC3E}">
        <p14:creationId xmlns:p14="http://schemas.microsoft.com/office/powerpoint/2010/main" val="861577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rcRect/>
          <a:stretch/>
        </p:blipFill>
        <p:spPr>
          <a:xfrm>
            <a:off x="2404534" y="783784"/>
            <a:ext cx="7156637" cy="5201504"/>
          </a:xfrm>
          <a:prstGeom prst="rect">
            <a:avLst/>
          </a:prstGeom>
        </p:spPr>
      </p:pic>
      <p:sp>
        <p:nvSpPr>
          <p:cNvPr id="3" name="Tijdelijke aanduiding voor dianummer 2">
            <a:extLst>
              <a:ext uri="{FF2B5EF4-FFF2-40B4-BE49-F238E27FC236}">
                <a16:creationId xmlns:a16="http://schemas.microsoft.com/office/drawing/2014/main" id="{E5695FBB-61F3-60E8-8E56-A39B8A1F0336}"/>
              </a:ext>
            </a:extLst>
          </p:cNvPr>
          <p:cNvSpPr>
            <a:spLocks noGrp="1"/>
          </p:cNvSpPr>
          <p:nvPr>
            <p:ph type="sldNum" sz="quarter" idx="12"/>
          </p:nvPr>
        </p:nvSpPr>
        <p:spPr/>
        <p:txBody>
          <a:bodyPr/>
          <a:lstStyle/>
          <a:p>
            <a:fld id="{A810D8BF-7984-46B5-8D6B-88EFD947BB0B}" type="slidenum">
              <a:rPr lang="nl-NL" smtClean="0"/>
              <a:t>11</a:t>
            </a:fld>
            <a:endParaRPr lang="nl-NL"/>
          </a:p>
        </p:txBody>
      </p:sp>
      <p:sp>
        <p:nvSpPr>
          <p:cNvPr id="4" name="Tekstvak 3">
            <a:extLst>
              <a:ext uri="{FF2B5EF4-FFF2-40B4-BE49-F238E27FC236}">
                <a16:creationId xmlns:a16="http://schemas.microsoft.com/office/drawing/2014/main" id="{C2AD8D21-970B-6371-CF09-A271319E58D9}"/>
              </a:ext>
            </a:extLst>
          </p:cNvPr>
          <p:cNvSpPr txBox="1"/>
          <p:nvPr/>
        </p:nvSpPr>
        <p:spPr>
          <a:xfrm>
            <a:off x="473964" y="475514"/>
            <a:ext cx="6101860" cy="369332"/>
          </a:xfrm>
          <a:prstGeom prst="rect">
            <a:avLst/>
          </a:prstGeom>
          <a:noFill/>
        </p:spPr>
        <p:txBody>
          <a:bodyPr wrap="square">
            <a:spAutoFit/>
          </a:bodyPr>
          <a:lstStyle/>
          <a:p>
            <a:r>
              <a:rPr lang="nl-NL" sz="1800" dirty="0">
                <a:solidFill>
                  <a:schemeClr val="accent2">
                    <a:lumMod val="75000"/>
                  </a:schemeClr>
                </a:solidFill>
              </a:rPr>
              <a:t>Introductie</a:t>
            </a:r>
            <a:endParaRPr lang="nl-NL" dirty="0">
              <a:solidFill>
                <a:schemeClr val="accent2">
                  <a:lumMod val="75000"/>
                </a:schemeClr>
              </a:solidFill>
            </a:endParaRPr>
          </a:p>
        </p:txBody>
      </p:sp>
    </p:spTree>
    <p:extLst>
      <p:ext uri="{BB962C8B-B14F-4D97-AF65-F5344CB8AC3E}">
        <p14:creationId xmlns:p14="http://schemas.microsoft.com/office/powerpoint/2010/main" val="3105832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A6CB02C-344A-4433-8E13-359C1D391F6E}"/>
              </a:ext>
            </a:extLst>
          </p:cNvPr>
          <p:cNvSpPr>
            <a:spLocks noGrp="1"/>
          </p:cNvSpPr>
          <p:nvPr>
            <p:ph type="title"/>
          </p:nvPr>
        </p:nvSpPr>
        <p:spPr>
          <a:xfrm>
            <a:off x="1043950" y="1179151"/>
            <a:ext cx="3300646" cy="4463889"/>
          </a:xfrm>
        </p:spPr>
        <p:txBody>
          <a:bodyPr anchor="ctr">
            <a:normAutofit/>
          </a:bodyPr>
          <a:lstStyle/>
          <a:p>
            <a:r>
              <a:rPr lang="nl-NL" dirty="0"/>
              <a:t>Inhoud workshop</a:t>
            </a:r>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9C7D9836-7269-467C-ABDE-E37302C359A3}"/>
              </a:ext>
            </a:extLst>
          </p:cNvPr>
          <p:cNvSpPr>
            <a:spLocks noGrp="1"/>
          </p:cNvSpPr>
          <p:nvPr>
            <p:ph idx="1"/>
          </p:nvPr>
        </p:nvSpPr>
        <p:spPr>
          <a:xfrm>
            <a:off x="4960262" y="1179151"/>
            <a:ext cx="6341016" cy="4603900"/>
          </a:xfrm>
        </p:spPr>
        <p:txBody>
          <a:bodyPr anchor="ctr">
            <a:noAutofit/>
          </a:bodyPr>
          <a:lstStyle/>
          <a:p>
            <a:r>
              <a:rPr lang="nl-NL" sz="2800" dirty="0"/>
              <a:t>Introductie</a:t>
            </a:r>
          </a:p>
          <a:p>
            <a:r>
              <a:rPr lang="nl-NL" sz="4800" b="1" dirty="0" err="1"/>
              <a:t>Achtergrond-informatie</a:t>
            </a:r>
            <a:endParaRPr lang="nl-NL" sz="4800" b="1" dirty="0"/>
          </a:p>
          <a:p>
            <a:r>
              <a:rPr lang="nl-NL" sz="2800" dirty="0"/>
              <a:t>De 4 stappen van </a:t>
            </a:r>
            <a:br>
              <a:rPr lang="nl-NL" sz="2800" dirty="0"/>
            </a:br>
            <a:r>
              <a:rPr lang="nl-NL" sz="2800" i="1" dirty="0"/>
              <a:t>Samen Slim Deelnemers Werven</a:t>
            </a:r>
          </a:p>
        </p:txBody>
      </p: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 name="Tijdelijke aanduiding voor dianummer 4">
            <a:extLst>
              <a:ext uri="{FF2B5EF4-FFF2-40B4-BE49-F238E27FC236}">
                <a16:creationId xmlns:a16="http://schemas.microsoft.com/office/drawing/2014/main" id="{8C9984AF-1B01-D32E-FDE6-CE98BF83E5A4}"/>
              </a:ext>
            </a:extLst>
          </p:cNvPr>
          <p:cNvSpPr>
            <a:spLocks noGrp="1"/>
          </p:cNvSpPr>
          <p:nvPr>
            <p:ph type="sldNum" sz="quarter" idx="12"/>
          </p:nvPr>
        </p:nvSpPr>
        <p:spPr/>
        <p:txBody>
          <a:bodyPr/>
          <a:lstStyle/>
          <a:p>
            <a:fld id="{A810D8BF-7984-46B5-8D6B-88EFD947BB0B}" type="slidenum">
              <a:rPr lang="nl-NL" smtClean="0"/>
              <a:t>12</a:t>
            </a:fld>
            <a:endParaRPr lang="nl-NL"/>
          </a:p>
        </p:txBody>
      </p:sp>
      <p:sp>
        <p:nvSpPr>
          <p:cNvPr id="6" name="Tekstvak 5">
            <a:extLst>
              <a:ext uri="{FF2B5EF4-FFF2-40B4-BE49-F238E27FC236}">
                <a16:creationId xmlns:a16="http://schemas.microsoft.com/office/drawing/2014/main" id="{F5D4AF7F-E98D-CD78-7E80-099BA0B25283}"/>
              </a:ext>
            </a:extLst>
          </p:cNvPr>
          <p:cNvSpPr txBox="1"/>
          <p:nvPr/>
        </p:nvSpPr>
        <p:spPr>
          <a:xfrm>
            <a:off x="473964" y="475514"/>
            <a:ext cx="6101860" cy="369332"/>
          </a:xfrm>
          <a:prstGeom prst="rect">
            <a:avLst/>
          </a:prstGeom>
          <a:noFill/>
        </p:spPr>
        <p:txBody>
          <a:bodyPr wrap="square">
            <a:spAutoFit/>
          </a:bodyPr>
          <a:lstStyle/>
          <a:p>
            <a:r>
              <a:rPr lang="nl-NL" sz="1800" dirty="0">
                <a:solidFill>
                  <a:schemeClr val="accent2">
                    <a:lumMod val="75000"/>
                  </a:schemeClr>
                </a:solidFill>
              </a:rPr>
              <a:t>De 4 stappen </a:t>
            </a:r>
            <a:r>
              <a:rPr lang="nl-NL" dirty="0">
                <a:solidFill>
                  <a:schemeClr val="accent2">
                    <a:lumMod val="75000"/>
                  </a:schemeClr>
                </a:solidFill>
              </a:rPr>
              <a:t>van Samen Slim Deelnemers Werven</a:t>
            </a:r>
          </a:p>
        </p:txBody>
      </p:sp>
    </p:spTree>
    <p:extLst>
      <p:ext uri="{BB962C8B-B14F-4D97-AF65-F5344CB8AC3E}">
        <p14:creationId xmlns:p14="http://schemas.microsoft.com/office/powerpoint/2010/main" val="106507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A6CB02C-344A-4433-8E13-359C1D391F6E}"/>
              </a:ext>
            </a:extLst>
          </p:cNvPr>
          <p:cNvSpPr>
            <a:spLocks noGrp="1"/>
          </p:cNvSpPr>
          <p:nvPr>
            <p:ph type="title"/>
          </p:nvPr>
        </p:nvSpPr>
        <p:spPr>
          <a:xfrm>
            <a:off x="1043950" y="1179151"/>
            <a:ext cx="3300646" cy="4463889"/>
          </a:xfrm>
        </p:spPr>
        <p:txBody>
          <a:bodyPr anchor="t">
            <a:normAutofit/>
          </a:bodyPr>
          <a:lstStyle/>
          <a:p>
            <a:r>
              <a:rPr lang="nl-NL" dirty="0"/>
              <a:t>Trends</a:t>
            </a:r>
            <a:br>
              <a:rPr lang="nl-NL" dirty="0"/>
            </a:br>
            <a:br>
              <a:rPr lang="nl-NL" altLang="nl-NL" sz="2000" dirty="0">
                <a:solidFill>
                  <a:srgbClr val="404040"/>
                </a:solidFill>
              </a:rPr>
            </a:br>
            <a:endParaRPr lang="nl-NL" dirty="0">
              <a:solidFill>
                <a:srgbClr val="404040"/>
              </a:solidFill>
            </a:endParaRPr>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9C7D9836-7269-467C-ABDE-E37302C359A3}"/>
              </a:ext>
            </a:extLst>
          </p:cNvPr>
          <p:cNvSpPr>
            <a:spLocks noGrp="1"/>
          </p:cNvSpPr>
          <p:nvPr>
            <p:ph idx="1"/>
          </p:nvPr>
        </p:nvSpPr>
        <p:spPr>
          <a:xfrm>
            <a:off x="4968745" y="554572"/>
            <a:ext cx="6341016" cy="5748855"/>
          </a:xfrm>
        </p:spPr>
        <p:txBody>
          <a:bodyPr anchor="ctr">
            <a:normAutofit/>
          </a:bodyPr>
          <a:lstStyle/>
          <a:p>
            <a:r>
              <a:rPr lang="en-US" altLang="nl-NL" sz="2800" dirty="0">
                <a:cs typeface="Arial" charset="0"/>
              </a:rPr>
              <a:t>10.000 </a:t>
            </a:r>
            <a:r>
              <a:rPr lang="en-US" altLang="nl-NL" sz="2800" dirty="0" err="1">
                <a:cs typeface="Arial" charset="0"/>
              </a:rPr>
              <a:t>verenigingen</a:t>
            </a:r>
            <a:r>
              <a:rPr lang="en-US" altLang="nl-NL" sz="2800" dirty="0">
                <a:cs typeface="Arial" charset="0"/>
              </a:rPr>
              <a:t> en </a:t>
            </a:r>
            <a:r>
              <a:rPr lang="en-US" altLang="nl-NL" sz="2800" dirty="0" err="1">
                <a:cs typeface="Arial" charset="0"/>
              </a:rPr>
              <a:t>stichtingen</a:t>
            </a:r>
            <a:endParaRPr lang="en-US" altLang="nl-NL" sz="2800" dirty="0">
              <a:cs typeface="Arial" charset="0"/>
            </a:endParaRPr>
          </a:p>
          <a:p>
            <a:r>
              <a:rPr lang="nl-NL" sz="2800" dirty="0"/>
              <a:t>6,4 miljoen beoefenaars</a:t>
            </a:r>
          </a:p>
          <a:p>
            <a:r>
              <a:rPr lang="nl-NL" sz="2800" dirty="0"/>
              <a:t>1,5 miljoen neemt deel in verenigings- of stichtingsverband. Het aantal verenigingsleden blijft stabiel. </a:t>
            </a:r>
          </a:p>
          <a:p>
            <a:r>
              <a:rPr lang="nl-NL" sz="2800" dirty="0"/>
              <a:t>Steeds meer mensen nemen in informeel verband deel</a:t>
            </a:r>
          </a:p>
        </p:txBody>
      </p: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 name="Tijdelijke aanduiding voor dianummer 4">
            <a:extLst>
              <a:ext uri="{FF2B5EF4-FFF2-40B4-BE49-F238E27FC236}">
                <a16:creationId xmlns:a16="http://schemas.microsoft.com/office/drawing/2014/main" id="{8EA8F1E7-7E7F-3E45-65F5-1191EF3E1C72}"/>
              </a:ext>
            </a:extLst>
          </p:cNvPr>
          <p:cNvSpPr>
            <a:spLocks noGrp="1"/>
          </p:cNvSpPr>
          <p:nvPr>
            <p:ph type="sldNum" sz="quarter" idx="12"/>
          </p:nvPr>
        </p:nvSpPr>
        <p:spPr/>
        <p:txBody>
          <a:bodyPr/>
          <a:lstStyle/>
          <a:p>
            <a:fld id="{A810D8BF-7984-46B5-8D6B-88EFD947BB0B}" type="slidenum">
              <a:rPr lang="nl-NL" smtClean="0"/>
              <a:t>13</a:t>
            </a:fld>
            <a:endParaRPr lang="nl-NL"/>
          </a:p>
        </p:txBody>
      </p:sp>
      <p:sp>
        <p:nvSpPr>
          <p:cNvPr id="8" name="Tekstvak 7">
            <a:extLst>
              <a:ext uri="{FF2B5EF4-FFF2-40B4-BE49-F238E27FC236}">
                <a16:creationId xmlns:a16="http://schemas.microsoft.com/office/drawing/2014/main" id="{CAFC7F97-5AA1-94E5-DF2B-2241FFE07CF8}"/>
              </a:ext>
            </a:extLst>
          </p:cNvPr>
          <p:cNvSpPr txBox="1"/>
          <p:nvPr/>
        </p:nvSpPr>
        <p:spPr>
          <a:xfrm>
            <a:off x="473964" y="475514"/>
            <a:ext cx="6101860" cy="369332"/>
          </a:xfrm>
          <a:prstGeom prst="rect">
            <a:avLst/>
          </a:prstGeom>
          <a:noFill/>
        </p:spPr>
        <p:txBody>
          <a:bodyPr wrap="square">
            <a:spAutoFit/>
          </a:bodyPr>
          <a:lstStyle/>
          <a:p>
            <a:r>
              <a:rPr lang="nl-NL" sz="1800" dirty="0">
                <a:solidFill>
                  <a:schemeClr val="accent2">
                    <a:lumMod val="75000"/>
                  </a:schemeClr>
                </a:solidFill>
              </a:rPr>
              <a:t>Achtergrondinformatie</a:t>
            </a:r>
            <a:endParaRPr lang="nl-NL" dirty="0">
              <a:solidFill>
                <a:schemeClr val="accent2">
                  <a:lumMod val="75000"/>
                </a:schemeClr>
              </a:solidFill>
            </a:endParaRPr>
          </a:p>
        </p:txBody>
      </p:sp>
    </p:spTree>
    <p:extLst>
      <p:ext uri="{BB962C8B-B14F-4D97-AF65-F5344CB8AC3E}">
        <p14:creationId xmlns:p14="http://schemas.microsoft.com/office/powerpoint/2010/main" val="362415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3" name="Straight Connector 72">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4" name="Rectangle 83">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7" name="Straight Connector 86">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Isosceles Triangle 89">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93">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Isosceles Triangle 94">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7" name="Rectangle 96">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B426BDA3-71AC-4A0B-86D0-C9E723D7DCC1}"/>
              </a:ext>
            </a:extLst>
          </p:cNvPr>
          <p:cNvSpPr>
            <a:spLocks noGrp="1"/>
          </p:cNvSpPr>
          <p:nvPr>
            <p:ph idx="1"/>
          </p:nvPr>
        </p:nvSpPr>
        <p:spPr>
          <a:xfrm>
            <a:off x="539578" y="6166472"/>
            <a:ext cx="2533457" cy="211468"/>
          </a:xfrm>
        </p:spPr>
        <p:txBody>
          <a:bodyPr>
            <a:normAutofit fontScale="92500" lnSpcReduction="20000"/>
          </a:bodyPr>
          <a:lstStyle/>
          <a:p>
            <a:pPr marL="0" indent="0">
              <a:buNone/>
            </a:pPr>
            <a:r>
              <a:rPr lang="nl-NL" sz="1000" dirty="0"/>
              <a:t>Bron: LKCA, </a:t>
            </a:r>
            <a:r>
              <a:rPr lang="nl-NL" sz="1000" dirty="0">
                <a:hlinkClick r:id="rId3"/>
              </a:rPr>
              <a:t>Verenigingsmonitor 2021</a:t>
            </a:r>
            <a:r>
              <a:rPr lang="nl-NL" sz="1000" dirty="0">
                <a:hlinkClick r:id="rId4"/>
              </a:rPr>
              <a:t> </a:t>
            </a:r>
            <a:endParaRPr lang="nl-NL" sz="1000" dirty="0"/>
          </a:p>
        </p:txBody>
      </p:sp>
      <p:pic>
        <p:nvPicPr>
          <p:cNvPr id="28" name="Afbeelding 27">
            <a:extLst>
              <a:ext uri="{FF2B5EF4-FFF2-40B4-BE49-F238E27FC236}">
                <a16:creationId xmlns:a16="http://schemas.microsoft.com/office/drawing/2014/main" id="{DE9CE57C-2071-4181-A9F5-457D85BDB369}"/>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2363575" y="813414"/>
            <a:ext cx="8498912" cy="5353058"/>
          </a:xfrm>
          <a:prstGeom prst="rect">
            <a:avLst/>
          </a:prstGeom>
        </p:spPr>
      </p:pic>
      <p:sp>
        <p:nvSpPr>
          <p:cNvPr id="4" name="Tijdelijke aanduiding voor dianummer 3">
            <a:extLst>
              <a:ext uri="{FF2B5EF4-FFF2-40B4-BE49-F238E27FC236}">
                <a16:creationId xmlns:a16="http://schemas.microsoft.com/office/drawing/2014/main" id="{FC224C0C-5096-11C3-6398-62C16FD492C3}"/>
              </a:ext>
            </a:extLst>
          </p:cNvPr>
          <p:cNvSpPr>
            <a:spLocks noGrp="1"/>
          </p:cNvSpPr>
          <p:nvPr>
            <p:ph type="sldNum" sz="quarter" idx="12"/>
          </p:nvPr>
        </p:nvSpPr>
        <p:spPr/>
        <p:txBody>
          <a:bodyPr/>
          <a:lstStyle/>
          <a:p>
            <a:fld id="{A810D8BF-7984-46B5-8D6B-88EFD947BB0B}" type="slidenum">
              <a:rPr lang="nl-NL" smtClean="0"/>
              <a:t>14</a:t>
            </a:fld>
            <a:endParaRPr lang="nl-NL"/>
          </a:p>
        </p:txBody>
      </p:sp>
      <p:sp>
        <p:nvSpPr>
          <p:cNvPr id="5" name="Tekstvak 4">
            <a:extLst>
              <a:ext uri="{FF2B5EF4-FFF2-40B4-BE49-F238E27FC236}">
                <a16:creationId xmlns:a16="http://schemas.microsoft.com/office/drawing/2014/main" id="{F1C215BD-6989-B005-8A92-D790E6BD5D82}"/>
              </a:ext>
            </a:extLst>
          </p:cNvPr>
          <p:cNvSpPr txBox="1"/>
          <p:nvPr/>
        </p:nvSpPr>
        <p:spPr>
          <a:xfrm>
            <a:off x="473964" y="475514"/>
            <a:ext cx="6101860" cy="369332"/>
          </a:xfrm>
          <a:prstGeom prst="rect">
            <a:avLst/>
          </a:prstGeom>
          <a:noFill/>
        </p:spPr>
        <p:txBody>
          <a:bodyPr wrap="square">
            <a:spAutoFit/>
          </a:bodyPr>
          <a:lstStyle/>
          <a:p>
            <a:r>
              <a:rPr lang="nl-NL" sz="1800" dirty="0">
                <a:solidFill>
                  <a:schemeClr val="accent2">
                    <a:lumMod val="75000"/>
                  </a:schemeClr>
                </a:solidFill>
              </a:rPr>
              <a:t>Achtergrondinformatie</a:t>
            </a:r>
            <a:endParaRPr lang="nl-NL" dirty="0">
              <a:solidFill>
                <a:schemeClr val="accent2">
                  <a:lumMod val="75000"/>
                </a:schemeClr>
              </a:solidFill>
            </a:endParaRPr>
          </a:p>
        </p:txBody>
      </p:sp>
    </p:spTree>
    <p:extLst>
      <p:ext uri="{BB962C8B-B14F-4D97-AF65-F5344CB8AC3E}">
        <p14:creationId xmlns:p14="http://schemas.microsoft.com/office/powerpoint/2010/main" val="1011766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3" name="Straight Connector 72">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4" name="Rectangle 83">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7" name="Straight Connector 86">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Isosceles Triangle 89">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93">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Isosceles Triangle 94">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7" name="Rectangle 96">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ijdelijke aanduiding voor inhoud 8">
            <a:extLst>
              <a:ext uri="{FF2B5EF4-FFF2-40B4-BE49-F238E27FC236}">
                <a16:creationId xmlns:a16="http://schemas.microsoft.com/office/drawing/2014/main" id="{BF9EEDA3-362F-DFD1-8257-814D484B02CF}"/>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p:blipFill>
        <p:spPr>
          <a:xfrm>
            <a:off x="790403" y="936392"/>
            <a:ext cx="10423697" cy="5118100"/>
          </a:xfrm>
        </p:spPr>
      </p:pic>
      <p:sp>
        <p:nvSpPr>
          <p:cNvPr id="5" name="Tijdelijke aanduiding voor dianummer 4">
            <a:extLst>
              <a:ext uri="{FF2B5EF4-FFF2-40B4-BE49-F238E27FC236}">
                <a16:creationId xmlns:a16="http://schemas.microsoft.com/office/drawing/2014/main" id="{F65118F4-FE54-40B6-A278-07B08C2CF268}"/>
              </a:ext>
            </a:extLst>
          </p:cNvPr>
          <p:cNvSpPr>
            <a:spLocks noGrp="1"/>
          </p:cNvSpPr>
          <p:nvPr>
            <p:ph type="sldNum" sz="quarter" idx="12"/>
          </p:nvPr>
        </p:nvSpPr>
        <p:spPr/>
        <p:txBody>
          <a:bodyPr/>
          <a:lstStyle/>
          <a:p>
            <a:fld id="{A810D8BF-7984-46B5-8D6B-88EFD947BB0B}" type="slidenum">
              <a:rPr lang="nl-NL" smtClean="0"/>
              <a:t>15</a:t>
            </a:fld>
            <a:endParaRPr lang="nl-NL"/>
          </a:p>
        </p:txBody>
      </p:sp>
      <p:sp>
        <p:nvSpPr>
          <p:cNvPr id="6" name="Tekstvak 5">
            <a:extLst>
              <a:ext uri="{FF2B5EF4-FFF2-40B4-BE49-F238E27FC236}">
                <a16:creationId xmlns:a16="http://schemas.microsoft.com/office/drawing/2014/main" id="{4EF55CDC-7D79-F726-C0B3-D056E6C61060}"/>
              </a:ext>
            </a:extLst>
          </p:cNvPr>
          <p:cNvSpPr txBox="1"/>
          <p:nvPr/>
        </p:nvSpPr>
        <p:spPr>
          <a:xfrm>
            <a:off x="473964" y="475514"/>
            <a:ext cx="6101860" cy="369332"/>
          </a:xfrm>
          <a:prstGeom prst="rect">
            <a:avLst/>
          </a:prstGeom>
          <a:noFill/>
        </p:spPr>
        <p:txBody>
          <a:bodyPr wrap="square">
            <a:spAutoFit/>
          </a:bodyPr>
          <a:lstStyle/>
          <a:p>
            <a:r>
              <a:rPr lang="nl-NL" sz="1800" dirty="0">
                <a:solidFill>
                  <a:schemeClr val="accent2">
                    <a:lumMod val="75000"/>
                  </a:schemeClr>
                </a:solidFill>
              </a:rPr>
              <a:t>Achtergrondinformatie</a:t>
            </a:r>
            <a:endParaRPr lang="nl-NL" dirty="0">
              <a:solidFill>
                <a:schemeClr val="accent2">
                  <a:lumMod val="75000"/>
                </a:schemeClr>
              </a:solidFill>
            </a:endParaRPr>
          </a:p>
        </p:txBody>
      </p:sp>
    </p:spTree>
    <p:extLst>
      <p:ext uri="{BB962C8B-B14F-4D97-AF65-F5344CB8AC3E}">
        <p14:creationId xmlns:p14="http://schemas.microsoft.com/office/powerpoint/2010/main" val="264407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3" name="Straight Connector 72">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4" name="Rectangle 83">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7" name="Straight Connector 86">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Isosceles Triangle 89">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93">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Isosceles Triangle 94">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7" name="Rectangle 96">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dianummer 2">
            <a:extLst>
              <a:ext uri="{FF2B5EF4-FFF2-40B4-BE49-F238E27FC236}">
                <a16:creationId xmlns:a16="http://schemas.microsoft.com/office/drawing/2014/main" id="{8BFD2BD9-DD1D-9AFA-F474-AE34FF28363E}"/>
              </a:ext>
            </a:extLst>
          </p:cNvPr>
          <p:cNvSpPr>
            <a:spLocks noGrp="1"/>
          </p:cNvSpPr>
          <p:nvPr>
            <p:ph type="sldNum" sz="quarter" idx="12"/>
          </p:nvPr>
        </p:nvSpPr>
        <p:spPr/>
        <p:txBody>
          <a:bodyPr/>
          <a:lstStyle/>
          <a:p>
            <a:fld id="{A810D8BF-7984-46B5-8D6B-88EFD947BB0B}" type="slidenum">
              <a:rPr lang="nl-NL" smtClean="0"/>
              <a:t>16</a:t>
            </a:fld>
            <a:endParaRPr lang="nl-NL"/>
          </a:p>
        </p:txBody>
      </p:sp>
      <p:sp>
        <p:nvSpPr>
          <p:cNvPr id="5" name="Tekstvak 4">
            <a:extLst>
              <a:ext uri="{FF2B5EF4-FFF2-40B4-BE49-F238E27FC236}">
                <a16:creationId xmlns:a16="http://schemas.microsoft.com/office/drawing/2014/main" id="{1EFDD977-86B8-99DB-1089-FB09B65A2A8D}"/>
              </a:ext>
            </a:extLst>
          </p:cNvPr>
          <p:cNvSpPr txBox="1"/>
          <p:nvPr/>
        </p:nvSpPr>
        <p:spPr>
          <a:xfrm>
            <a:off x="473964" y="475514"/>
            <a:ext cx="6101860" cy="369332"/>
          </a:xfrm>
          <a:prstGeom prst="rect">
            <a:avLst/>
          </a:prstGeom>
          <a:noFill/>
        </p:spPr>
        <p:txBody>
          <a:bodyPr wrap="square">
            <a:spAutoFit/>
          </a:bodyPr>
          <a:lstStyle/>
          <a:p>
            <a:r>
              <a:rPr lang="nl-NL" sz="1800" dirty="0">
                <a:solidFill>
                  <a:schemeClr val="accent2">
                    <a:lumMod val="75000"/>
                  </a:schemeClr>
                </a:solidFill>
              </a:rPr>
              <a:t>Achtergrondinformatie</a:t>
            </a:r>
            <a:endParaRPr lang="nl-NL" dirty="0">
              <a:solidFill>
                <a:schemeClr val="accent2">
                  <a:lumMod val="75000"/>
                </a:schemeClr>
              </a:solidFill>
            </a:endParaRPr>
          </a:p>
        </p:txBody>
      </p:sp>
      <p:pic>
        <p:nvPicPr>
          <p:cNvPr id="6" name="Afbeelding 5">
            <a:extLst>
              <a:ext uri="{FF2B5EF4-FFF2-40B4-BE49-F238E27FC236}">
                <a16:creationId xmlns:a16="http://schemas.microsoft.com/office/drawing/2014/main" id="{E673D741-665F-391E-902C-5EF9B7A0BC2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2794572" y="823320"/>
            <a:ext cx="7562505" cy="5533094"/>
          </a:xfrm>
          <a:prstGeom prst="rect">
            <a:avLst/>
          </a:prstGeom>
        </p:spPr>
      </p:pic>
    </p:spTree>
    <p:extLst>
      <p:ext uri="{BB962C8B-B14F-4D97-AF65-F5344CB8AC3E}">
        <p14:creationId xmlns:p14="http://schemas.microsoft.com/office/powerpoint/2010/main" val="1919842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3" name="Straight Connector 72">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4" name="Rectangle 83">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7" name="Straight Connector 86">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Isosceles Triangle 89">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93">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Isosceles Triangle 94">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7" name="Rectangle 96">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54288702-F1ED-4391-B7CD-CFC0F550756D}"/>
              </a:ext>
            </a:extLst>
          </p:cNvPr>
          <p:cNvSpPr>
            <a:spLocks noGrp="1"/>
          </p:cNvSpPr>
          <p:nvPr>
            <p:ph idx="1"/>
          </p:nvPr>
        </p:nvSpPr>
        <p:spPr/>
        <p:txBody>
          <a:bodyPr/>
          <a:lstStyle/>
          <a:p>
            <a:endParaRPr lang="nl-NL"/>
          </a:p>
        </p:txBody>
      </p:sp>
      <p:pic>
        <p:nvPicPr>
          <p:cNvPr id="28" name="Tijdelijke aanduiding voor inhoud 4">
            <a:extLst>
              <a:ext uri="{FF2B5EF4-FFF2-40B4-BE49-F238E27FC236}">
                <a16:creationId xmlns:a16="http://schemas.microsoft.com/office/drawing/2014/main" id="{A88DE64A-6FA8-444D-8304-24C0DA7665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03517" y="844609"/>
            <a:ext cx="10981917" cy="5040196"/>
          </a:xfrm>
          <a:prstGeom prst="rect">
            <a:avLst/>
          </a:prstGeom>
        </p:spPr>
      </p:pic>
      <p:sp>
        <p:nvSpPr>
          <p:cNvPr id="4" name="Tijdelijke aanduiding voor dianummer 3">
            <a:extLst>
              <a:ext uri="{FF2B5EF4-FFF2-40B4-BE49-F238E27FC236}">
                <a16:creationId xmlns:a16="http://schemas.microsoft.com/office/drawing/2014/main" id="{2D2979A9-9753-1AF2-D59E-9F58FC23F90D}"/>
              </a:ext>
            </a:extLst>
          </p:cNvPr>
          <p:cNvSpPr>
            <a:spLocks noGrp="1"/>
          </p:cNvSpPr>
          <p:nvPr>
            <p:ph type="sldNum" sz="quarter" idx="12"/>
          </p:nvPr>
        </p:nvSpPr>
        <p:spPr/>
        <p:txBody>
          <a:bodyPr/>
          <a:lstStyle/>
          <a:p>
            <a:fld id="{A810D8BF-7984-46B5-8D6B-88EFD947BB0B}" type="slidenum">
              <a:rPr lang="nl-NL" smtClean="0"/>
              <a:t>17</a:t>
            </a:fld>
            <a:endParaRPr lang="nl-NL"/>
          </a:p>
        </p:txBody>
      </p:sp>
      <p:sp>
        <p:nvSpPr>
          <p:cNvPr id="5" name="Tekstvak 4">
            <a:extLst>
              <a:ext uri="{FF2B5EF4-FFF2-40B4-BE49-F238E27FC236}">
                <a16:creationId xmlns:a16="http://schemas.microsoft.com/office/drawing/2014/main" id="{53A99D6B-65B6-5C0E-2AA9-95A82EC7E1F5}"/>
              </a:ext>
            </a:extLst>
          </p:cNvPr>
          <p:cNvSpPr txBox="1"/>
          <p:nvPr/>
        </p:nvSpPr>
        <p:spPr>
          <a:xfrm>
            <a:off x="473964" y="475514"/>
            <a:ext cx="6101860" cy="369332"/>
          </a:xfrm>
          <a:prstGeom prst="rect">
            <a:avLst/>
          </a:prstGeom>
          <a:noFill/>
        </p:spPr>
        <p:txBody>
          <a:bodyPr wrap="square">
            <a:spAutoFit/>
          </a:bodyPr>
          <a:lstStyle/>
          <a:p>
            <a:r>
              <a:rPr lang="nl-NL" sz="1800" dirty="0">
                <a:solidFill>
                  <a:schemeClr val="accent2">
                    <a:lumMod val="75000"/>
                  </a:schemeClr>
                </a:solidFill>
              </a:rPr>
              <a:t>Achtergrondinformatie</a:t>
            </a:r>
            <a:endParaRPr lang="nl-NL" dirty="0">
              <a:solidFill>
                <a:schemeClr val="accent2">
                  <a:lumMod val="75000"/>
                </a:schemeClr>
              </a:solidFill>
            </a:endParaRPr>
          </a:p>
        </p:txBody>
      </p:sp>
    </p:spTree>
    <p:extLst>
      <p:ext uri="{BB962C8B-B14F-4D97-AF65-F5344CB8AC3E}">
        <p14:creationId xmlns:p14="http://schemas.microsoft.com/office/powerpoint/2010/main" val="3669639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3" name="Straight Connector 72">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4" name="Rectangle 83">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7" name="Straight Connector 86">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Isosceles Triangle 89">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93">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Isosceles Triangle 94">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7" name="Rectangle 96">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54288702-F1ED-4391-B7CD-CFC0F550756D}"/>
              </a:ext>
            </a:extLst>
          </p:cNvPr>
          <p:cNvSpPr>
            <a:spLocks noGrp="1"/>
          </p:cNvSpPr>
          <p:nvPr>
            <p:ph idx="1"/>
          </p:nvPr>
        </p:nvSpPr>
        <p:spPr/>
        <p:txBody>
          <a:bodyPr/>
          <a:lstStyle/>
          <a:p>
            <a:endParaRPr lang="nl-NL"/>
          </a:p>
        </p:txBody>
      </p:sp>
      <p:pic>
        <p:nvPicPr>
          <p:cNvPr id="27" name="Tijdelijke aanduiding voor inhoud 4">
            <a:extLst>
              <a:ext uri="{FF2B5EF4-FFF2-40B4-BE49-F238E27FC236}">
                <a16:creationId xmlns:a16="http://schemas.microsoft.com/office/drawing/2014/main" id="{6F48DAFD-D0B2-4B78-9925-019D3C16B7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01757" y="816638"/>
            <a:ext cx="11037654" cy="5157252"/>
          </a:xfrm>
          <a:prstGeom prst="rect">
            <a:avLst/>
          </a:prstGeom>
        </p:spPr>
      </p:pic>
      <p:sp>
        <p:nvSpPr>
          <p:cNvPr id="4" name="Tijdelijke aanduiding voor dianummer 3">
            <a:extLst>
              <a:ext uri="{FF2B5EF4-FFF2-40B4-BE49-F238E27FC236}">
                <a16:creationId xmlns:a16="http://schemas.microsoft.com/office/drawing/2014/main" id="{4624662E-4D9F-3296-5AAE-097E1D20A813}"/>
              </a:ext>
            </a:extLst>
          </p:cNvPr>
          <p:cNvSpPr>
            <a:spLocks noGrp="1"/>
          </p:cNvSpPr>
          <p:nvPr>
            <p:ph type="sldNum" sz="quarter" idx="12"/>
          </p:nvPr>
        </p:nvSpPr>
        <p:spPr/>
        <p:txBody>
          <a:bodyPr/>
          <a:lstStyle/>
          <a:p>
            <a:fld id="{A810D8BF-7984-46B5-8D6B-88EFD947BB0B}" type="slidenum">
              <a:rPr lang="nl-NL" smtClean="0"/>
              <a:t>18</a:t>
            </a:fld>
            <a:endParaRPr lang="nl-NL"/>
          </a:p>
        </p:txBody>
      </p:sp>
      <p:sp>
        <p:nvSpPr>
          <p:cNvPr id="5" name="Tekstvak 4">
            <a:extLst>
              <a:ext uri="{FF2B5EF4-FFF2-40B4-BE49-F238E27FC236}">
                <a16:creationId xmlns:a16="http://schemas.microsoft.com/office/drawing/2014/main" id="{E318566A-C40A-FC8C-CE04-301312CED717}"/>
              </a:ext>
            </a:extLst>
          </p:cNvPr>
          <p:cNvSpPr txBox="1"/>
          <p:nvPr/>
        </p:nvSpPr>
        <p:spPr>
          <a:xfrm>
            <a:off x="473964" y="475514"/>
            <a:ext cx="6101860" cy="369332"/>
          </a:xfrm>
          <a:prstGeom prst="rect">
            <a:avLst/>
          </a:prstGeom>
          <a:noFill/>
        </p:spPr>
        <p:txBody>
          <a:bodyPr wrap="square">
            <a:spAutoFit/>
          </a:bodyPr>
          <a:lstStyle/>
          <a:p>
            <a:r>
              <a:rPr lang="nl-NL" sz="1800" dirty="0">
                <a:solidFill>
                  <a:schemeClr val="accent2">
                    <a:lumMod val="75000"/>
                  </a:schemeClr>
                </a:solidFill>
              </a:rPr>
              <a:t>Achtergrondinformatie</a:t>
            </a:r>
            <a:endParaRPr lang="nl-NL" dirty="0">
              <a:solidFill>
                <a:schemeClr val="accent2">
                  <a:lumMod val="75000"/>
                </a:schemeClr>
              </a:solidFill>
            </a:endParaRPr>
          </a:p>
        </p:txBody>
      </p:sp>
    </p:spTree>
    <p:extLst>
      <p:ext uri="{BB962C8B-B14F-4D97-AF65-F5344CB8AC3E}">
        <p14:creationId xmlns:p14="http://schemas.microsoft.com/office/powerpoint/2010/main" val="2425196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6"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dianummer 2">
            <a:extLst>
              <a:ext uri="{FF2B5EF4-FFF2-40B4-BE49-F238E27FC236}">
                <a16:creationId xmlns:a16="http://schemas.microsoft.com/office/drawing/2014/main" id="{DBE84ABE-5902-51FF-2214-97023B97B2B4}"/>
              </a:ext>
            </a:extLst>
          </p:cNvPr>
          <p:cNvSpPr>
            <a:spLocks noGrp="1"/>
          </p:cNvSpPr>
          <p:nvPr>
            <p:ph type="sldNum" sz="quarter" idx="12"/>
          </p:nvPr>
        </p:nvSpPr>
        <p:spPr/>
        <p:txBody>
          <a:bodyPr/>
          <a:lstStyle/>
          <a:p>
            <a:fld id="{A810D8BF-7984-46B5-8D6B-88EFD947BB0B}" type="slidenum">
              <a:rPr lang="nl-NL" smtClean="0"/>
              <a:t>19</a:t>
            </a:fld>
            <a:endParaRPr lang="nl-NL"/>
          </a:p>
        </p:txBody>
      </p:sp>
      <p:pic>
        <p:nvPicPr>
          <p:cNvPr id="5" name="Afbeelding 4">
            <a:extLst>
              <a:ext uri="{FF2B5EF4-FFF2-40B4-BE49-F238E27FC236}">
                <a16:creationId xmlns:a16="http://schemas.microsoft.com/office/drawing/2014/main" id="{B567B3DC-66CA-49BF-43B1-99FBEE100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807" y="702713"/>
            <a:ext cx="7068420" cy="5480860"/>
          </a:xfrm>
          <a:prstGeom prst="rect">
            <a:avLst/>
          </a:prstGeom>
        </p:spPr>
      </p:pic>
      <p:sp>
        <p:nvSpPr>
          <p:cNvPr id="4" name="Tekstvak 3">
            <a:extLst>
              <a:ext uri="{FF2B5EF4-FFF2-40B4-BE49-F238E27FC236}">
                <a16:creationId xmlns:a16="http://schemas.microsoft.com/office/drawing/2014/main" id="{2B031066-D302-D9D5-0D7D-60134006A188}"/>
              </a:ext>
            </a:extLst>
          </p:cNvPr>
          <p:cNvSpPr txBox="1"/>
          <p:nvPr/>
        </p:nvSpPr>
        <p:spPr>
          <a:xfrm>
            <a:off x="473964" y="475514"/>
            <a:ext cx="6101860" cy="369332"/>
          </a:xfrm>
          <a:prstGeom prst="rect">
            <a:avLst/>
          </a:prstGeom>
          <a:noFill/>
        </p:spPr>
        <p:txBody>
          <a:bodyPr wrap="square">
            <a:spAutoFit/>
          </a:bodyPr>
          <a:lstStyle/>
          <a:p>
            <a:r>
              <a:rPr lang="nl-NL" sz="1800" dirty="0">
                <a:solidFill>
                  <a:schemeClr val="accent2">
                    <a:lumMod val="75000"/>
                  </a:schemeClr>
                </a:solidFill>
              </a:rPr>
              <a:t>Achtergrondinformatie</a:t>
            </a:r>
            <a:endParaRPr lang="nl-NL" dirty="0">
              <a:solidFill>
                <a:schemeClr val="accent2">
                  <a:lumMod val="75000"/>
                </a:schemeClr>
              </a:solidFill>
            </a:endParaRPr>
          </a:p>
        </p:txBody>
      </p:sp>
      <p:sp>
        <p:nvSpPr>
          <p:cNvPr id="6" name="Tijdelijke aanduiding voor inhoud 2">
            <a:extLst>
              <a:ext uri="{FF2B5EF4-FFF2-40B4-BE49-F238E27FC236}">
                <a16:creationId xmlns:a16="http://schemas.microsoft.com/office/drawing/2014/main" id="{FEE6D405-4686-6C3A-ADD7-48F69589C570}"/>
              </a:ext>
            </a:extLst>
          </p:cNvPr>
          <p:cNvSpPr>
            <a:spLocks noGrp="1"/>
          </p:cNvSpPr>
          <p:nvPr>
            <p:ph idx="1"/>
          </p:nvPr>
        </p:nvSpPr>
        <p:spPr>
          <a:xfrm>
            <a:off x="539578" y="6166472"/>
            <a:ext cx="3772649" cy="211468"/>
          </a:xfrm>
        </p:spPr>
        <p:txBody>
          <a:bodyPr>
            <a:noAutofit/>
          </a:bodyPr>
          <a:lstStyle/>
          <a:p>
            <a:pPr marL="0" indent="0">
              <a:buNone/>
            </a:pPr>
            <a:r>
              <a:rPr lang="nl-NL" sz="1000" dirty="0"/>
              <a:t>Bron: Centraal Bureau voor de Statistiek, </a:t>
            </a:r>
            <a:r>
              <a:rPr lang="nl-NL" sz="1000" dirty="0">
                <a:hlinkClick r:id="rId4"/>
              </a:rPr>
              <a:t>www.cbs.nl</a:t>
            </a:r>
            <a:r>
              <a:rPr lang="nl-NL" sz="1000" dirty="0"/>
              <a:t> </a:t>
            </a:r>
          </a:p>
        </p:txBody>
      </p:sp>
    </p:spTree>
    <p:extLst>
      <p:ext uri="{BB962C8B-B14F-4D97-AF65-F5344CB8AC3E}">
        <p14:creationId xmlns:p14="http://schemas.microsoft.com/office/powerpoint/2010/main" val="3759030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9C7D9836-7269-467C-ABDE-E37302C359A3}"/>
              </a:ext>
            </a:extLst>
          </p:cNvPr>
          <p:cNvSpPr>
            <a:spLocks noGrp="1"/>
          </p:cNvSpPr>
          <p:nvPr>
            <p:ph idx="1"/>
          </p:nvPr>
        </p:nvSpPr>
        <p:spPr>
          <a:xfrm>
            <a:off x="4960262" y="1179151"/>
            <a:ext cx="6341016" cy="4603900"/>
          </a:xfrm>
        </p:spPr>
        <p:txBody>
          <a:bodyPr anchor="ctr">
            <a:noAutofit/>
          </a:bodyPr>
          <a:lstStyle/>
          <a:p>
            <a:r>
              <a:rPr lang="nl-NL" sz="2800" dirty="0"/>
              <a:t>Deze presentatie mail ik na afloop. </a:t>
            </a:r>
          </a:p>
          <a:p>
            <a:endParaRPr lang="nl-NL" sz="2800" dirty="0"/>
          </a:p>
          <a:p>
            <a:r>
              <a:rPr lang="nl-NL" sz="2800" dirty="0"/>
              <a:t>Noteer wel de dingen die je zelf opvalt, tips van anderen en de dingen die je wil onthouden!</a:t>
            </a:r>
          </a:p>
        </p:txBody>
      </p: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 name="Tijdelijke aanduiding voor dianummer 4">
            <a:extLst>
              <a:ext uri="{FF2B5EF4-FFF2-40B4-BE49-F238E27FC236}">
                <a16:creationId xmlns:a16="http://schemas.microsoft.com/office/drawing/2014/main" id="{A15F9BD1-D0F5-C9EA-702D-98ACA146BC0C}"/>
              </a:ext>
            </a:extLst>
          </p:cNvPr>
          <p:cNvSpPr>
            <a:spLocks noGrp="1"/>
          </p:cNvSpPr>
          <p:nvPr>
            <p:ph type="sldNum" sz="quarter" idx="12"/>
          </p:nvPr>
        </p:nvSpPr>
        <p:spPr/>
        <p:txBody>
          <a:bodyPr/>
          <a:lstStyle/>
          <a:p>
            <a:fld id="{A810D8BF-7984-46B5-8D6B-88EFD947BB0B}" type="slidenum">
              <a:rPr lang="nl-NL" smtClean="0"/>
              <a:t>2</a:t>
            </a:fld>
            <a:endParaRPr lang="nl-NL"/>
          </a:p>
        </p:txBody>
      </p:sp>
      <p:pic>
        <p:nvPicPr>
          <p:cNvPr id="8" name="Afbeelding 7" descr="Afbeelding met tekening&#10;&#10;Automatisch gegenereerde beschrijving">
            <a:extLst>
              <a:ext uri="{FF2B5EF4-FFF2-40B4-BE49-F238E27FC236}">
                <a16:creationId xmlns:a16="http://schemas.microsoft.com/office/drawing/2014/main" id="{AE98DF28-FB52-C9AD-F827-85DD766E53E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3915" y="271805"/>
            <a:ext cx="5663054" cy="1906518"/>
          </a:xfrm>
          <a:prstGeom prst="rect">
            <a:avLst/>
          </a:prstGeom>
        </p:spPr>
      </p:pic>
    </p:spTree>
    <p:extLst>
      <p:ext uri="{BB962C8B-B14F-4D97-AF65-F5344CB8AC3E}">
        <p14:creationId xmlns:p14="http://schemas.microsoft.com/office/powerpoint/2010/main" val="929505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A6CB02C-344A-4433-8E13-359C1D391F6E}"/>
              </a:ext>
            </a:extLst>
          </p:cNvPr>
          <p:cNvSpPr>
            <a:spLocks noGrp="1"/>
          </p:cNvSpPr>
          <p:nvPr>
            <p:ph type="title"/>
          </p:nvPr>
        </p:nvSpPr>
        <p:spPr>
          <a:xfrm>
            <a:off x="1043950" y="1179151"/>
            <a:ext cx="3300646" cy="4463889"/>
          </a:xfrm>
        </p:spPr>
        <p:txBody>
          <a:bodyPr anchor="ctr">
            <a:normAutofit/>
          </a:bodyPr>
          <a:lstStyle/>
          <a:p>
            <a:r>
              <a:rPr lang="nl-NL" dirty="0"/>
              <a:t>Knelpunten ledenwerving</a:t>
            </a:r>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9C7D9836-7269-467C-ABDE-E37302C359A3}"/>
              </a:ext>
            </a:extLst>
          </p:cNvPr>
          <p:cNvSpPr>
            <a:spLocks noGrp="1"/>
          </p:cNvSpPr>
          <p:nvPr>
            <p:ph idx="1"/>
          </p:nvPr>
        </p:nvSpPr>
        <p:spPr>
          <a:xfrm>
            <a:off x="4968745" y="1179151"/>
            <a:ext cx="6341016" cy="4603900"/>
          </a:xfrm>
        </p:spPr>
        <p:txBody>
          <a:bodyPr anchor="ctr">
            <a:normAutofit fontScale="92500" lnSpcReduction="10000"/>
          </a:bodyPr>
          <a:lstStyle/>
          <a:p>
            <a:r>
              <a:rPr lang="nl-NL" sz="2400" dirty="0"/>
              <a:t>Concurrentie met andere vrijetijdsbestedingen</a:t>
            </a:r>
          </a:p>
          <a:p>
            <a:r>
              <a:rPr lang="nl-NL" sz="2400" dirty="0"/>
              <a:t>Jongeren haken af</a:t>
            </a:r>
          </a:p>
          <a:p>
            <a:r>
              <a:rPr lang="nl-NL" sz="2400" dirty="0"/>
              <a:t>Lidmaatschap niet meer vanzelfsprekend</a:t>
            </a:r>
          </a:p>
          <a:p>
            <a:r>
              <a:rPr lang="nl-NL" sz="2400" dirty="0"/>
              <a:t>Financiële drempels</a:t>
            </a:r>
          </a:p>
          <a:p>
            <a:r>
              <a:rPr lang="nl-NL" sz="2400" dirty="0"/>
              <a:t>Gebrek aan vernieuwing</a:t>
            </a:r>
          </a:p>
          <a:p>
            <a:r>
              <a:rPr lang="nl-NL" sz="2400" dirty="0"/>
              <a:t>Veranderende wensen van leden </a:t>
            </a:r>
            <a:br>
              <a:rPr lang="nl-NL" sz="2400" dirty="0"/>
            </a:br>
            <a:r>
              <a:rPr lang="nl-NL" sz="2400" dirty="0"/>
              <a:t>(als flexibiliteit)</a:t>
            </a:r>
          </a:p>
          <a:p>
            <a:r>
              <a:rPr lang="nl-NL" sz="2400" dirty="0"/>
              <a:t>Geen werving/behoud beleid</a:t>
            </a:r>
          </a:p>
          <a:p>
            <a:r>
              <a:rPr lang="nl-NL" sz="2400" dirty="0"/>
              <a:t>De aansluiting missen met veranderende wensen van doelgroepen</a:t>
            </a:r>
          </a:p>
        </p:txBody>
      </p: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 name="Tijdelijke aanduiding voor dianummer 4">
            <a:extLst>
              <a:ext uri="{FF2B5EF4-FFF2-40B4-BE49-F238E27FC236}">
                <a16:creationId xmlns:a16="http://schemas.microsoft.com/office/drawing/2014/main" id="{C4BDF722-7985-DD30-DC1D-B02666AB96F1}"/>
              </a:ext>
            </a:extLst>
          </p:cNvPr>
          <p:cNvSpPr>
            <a:spLocks noGrp="1"/>
          </p:cNvSpPr>
          <p:nvPr>
            <p:ph type="sldNum" sz="quarter" idx="12"/>
          </p:nvPr>
        </p:nvSpPr>
        <p:spPr/>
        <p:txBody>
          <a:bodyPr/>
          <a:lstStyle/>
          <a:p>
            <a:fld id="{A810D8BF-7984-46B5-8D6B-88EFD947BB0B}" type="slidenum">
              <a:rPr lang="nl-NL" smtClean="0"/>
              <a:t>20</a:t>
            </a:fld>
            <a:endParaRPr lang="nl-NL"/>
          </a:p>
        </p:txBody>
      </p:sp>
      <p:sp>
        <p:nvSpPr>
          <p:cNvPr id="6" name="Tekstvak 5">
            <a:extLst>
              <a:ext uri="{FF2B5EF4-FFF2-40B4-BE49-F238E27FC236}">
                <a16:creationId xmlns:a16="http://schemas.microsoft.com/office/drawing/2014/main" id="{57A49469-FC12-A494-AD9D-EC62D634F3FC}"/>
              </a:ext>
            </a:extLst>
          </p:cNvPr>
          <p:cNvSpPr txBox="1"/>
          <p:nvPr/>
        </p:nvSpPr>
        <p:spPr>
          <a:xfrm>
            <a:off x="473964" y="475514"/>
            <a:ext cx="6101860" cy="369332"/>
          </a:xfrm>
          <a:prstGeom prst="rect">
            <a:avLst/>
          </a:prstGeom>
          <a:noFill/>
        </p:spPr>
        <p:txBody>
          <a:bodyPr wrap="square">
            <a:spAutoFit/>
          </a:bodyPr>
          <a:lstStyle/>
          <a:p>
            <a:r>
              <a:rPr lang="nl-NL" sz="1800" dirty="0">
                <a:solidFill>
                  <a:schemeClr val="accent2">
                    <a:lumMod val="75000"/>
                  </a:schemeClr>
                </a:solidFill>
              </a:rPr>
              <a:t>Achtergrondinformatie</a:t>
            </a:r>
            <a:endParaRPr lang="nl-NL" dirty="0">
              <a:solidFill>
                <a:schemeClr val="accent2">
                  <a:lumMod val="75000"/>
                </a:schemeClr>
              </a:solidFill>
            </a:endParaRPr>
          </a:p>
        </p:txBody>
      </p:sp>
    </p:spTree>
    <p:extLst>
      <p:ext uri="{BB962C8B-B14F-4D97-AF65-F5344CB8AC3E}">
        <p14:creationId xmlns:p14="http://schemas.microsoft.com/office/powerpoint/2010/main" val="123430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BB9D1B-5036-4763-8577-49C27D912256}"/>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CF0886AE-A310-4308-9DFB-0A4C182482DC}"/>
              </a:ext>
            </a:extLst>
          </p:cNvPr>
          <p:cNvSpPr>
            <a:spLocks noGrp="1"/>
          </p:cNvSpPr>
          <p:nvPr>
            <p:ph idx="1"/>
          </p:nvPr>
        </p:nvSpPr>
        <p:spPr/>
        <p:txBody>
          <a:bodyPr/>
          <a:lstStyle/>
          <a:p>
            <a:endParaRPr lang="nl-NL"/>
          </a:p>
        </p:txBody>
      </p:sp>
      <p:pic>
        <p:nvPicPr>
          <p:cNvPr id="4" name="1507940147251-drlcss">
            <a:hlinkClick r:id="" action="ppaction://media"/>
            <a:extLst>
              <a:ext uri="{FF2B5EF4-FFF2-40B4-BE49-F238E27FC236}">
                <a16:creationId xmlns:a16="http://schemas.microsoft.com/office/drawing/2014/main" id="{872B0D7D-7FA0-4E25-B72D-059B067508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4"/>
            <a:ext cx="12192000" cy="6857846"/>
          </a:xfrm>
          <a:prstGeom prst="rect">
            <a:avLst/>
          </a:prstGeom>
        </p:spPr>
      </p:pic>
      <p:sp>
        <p:nvSpPr>
          <p:cNvPr id="6" name="Tijdelijke aanduiding voor dianummer 5">
            <a:extLst>
              <a:ext uri="{FF2B5EF4-FFF2-40B4-BE49-F238E27FC236}">
                <a16:creationId xmlns:a16="http://schemas.microsoft.com/office/drawing/2014/main" id="{6E176C9B-0DA7-363A-C0C4-82B6BE7CB643}"/>
              </a:ext>
            </a:extLst>
          </p:cNvPr>
          <p:cNvSpPr>
            <a:spLocks noGrp="1"/>
          </p:cNvSpPr>
          <p:nvPr>
            <p:ph type="sldNum" sz="quarter" idx="12"/>
          </p:nvPr>
        </p:nvSpPr>
        <p:spPr/>
        <p:txBody>
          <a:bodyPr/>
          <a:lstStyle/>
          <a:p>
            <a:fld id="{A810D8BF-7984-46B5-8D6B-88EFD947BB0B}" type="slidenum">
              <a:rPr lang="nl-NL" smtClean="0"/>
              <a:t>21</a:t>
            </a:fld>
            <a:endParaRPr lang="nl-NL"/>
          </a:p>
        </p:txBody>
      </p:sp>
      <p:sp>
        <p:nvSpPr>
          <p:cNvPr id="7" name="Tekstvak 6">
            <a:extLst>
              <a:ext uri="{FF2B5EF4-FFF2-40B4-BE49-F238E27FC236}">
                <a16:creationId xmlns:a16="http://schemas.microsoft.com/office/drawing/2014/main" id="{DFD78EC5-8277-12BF-4591-F63C222920E5}"/>
              </a:ext>
            </a:extLst>
          </p:cNvPr>
          <p:cNvSpPr txBox="1"/>
          <p:nvPr/>
        </p:nvSpPr>
        <p:spPr>
          <a:xfrm>
            <a:off x="473964" y="475514"/>
            <a:ext cx="6101860" cy="369332"/>
          </a:xfrm>
          <a:prstGeom prst="rect">
            <a:avLst/>
          </a:prstGeom>
          <a:noFill/>
        </p:spPr>
        <p:txBody>
          <a:bodyPr wrap="square">
            <a:spAutoFit/>
          </a:bodyPr>
          <a:lstStyle/>
          <a:p>
            <a:r>
              <a:rPr lang="nl-NL" sz="1800" dirty="0">
                <a:solidFill>
                  <a:schemeClr val="bg1"/>
                </a:solidFill>
              </a:rPr>
              <a:t>Achtergrondinformatie</a:t>
            </a:r>
            <a:endParaRPr lang="nl-NL" dirty="0">
              <a:solidFill>
                <a:schemeClr val="bg1"/>
              </a:solidFill>
            </a:endParaRPr>
          </a:p>
        </p:txBody>
      </p:sp>
    </p:spTree>
    <p:extLst>
      <p:ext uri="{BB962C8B-B14F-4D97-AF65-F5344CB8AC3E}">
        <p14:creationId xmlns:p14="http://schemas.microsoft.com/office/powerpoint/2010/main" val="309844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A6CB02C-344A-4433-8E13-359C1D391F6E}"/>
              </a:ext>
            </a:extLst>
          </p:cNvPr>
          <p:cNvSpPr>
            <a:spLocks noGrp="1"/>
          </p:cNvSpPr>
          <p:nvPr>
            <p:ph type="title"/>
          </p:nvPr>
        </p:nvSpPr>
        <p:spPr>
          <a:xfrm>
            <a:off x="1043950" y="1179151"/>
            <a:ext cx="3300646" cy="4463889"/>
          </a:xfrm>
        </p:spPr>
        <p:txBody>
          <a:bodyPr anchor="ctr">
            <a:normAutofit/>
          </a:bodyPr>
          <a:lstStyle/>
          <a:p>
            <a:r>
              <a:rPr lang="nl-NL" sz="3200" dirty="0"/>
              <a:t>Onderscheidend karakter</a:t>
            </a:r>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9C7D9836-7269-467C-ABDE-E37302C359A3}"/>
              </a:ext>
            </a:extLst>
          </p:cNvPr>
          <p:cNvSpPr>
            <a:spLocks noGrp="1"/>
          </p:cNvSpPr>
          <p:nvPr>
            <p:ph idx="1"/>
          </p:nvPr>
        </p:nvSpPr>
        <p:spPr>
          <a:xfrm>
            <a:off x="4939813" y="215657"/>
            <a:ext cx="6341016" cy="5163937"/>
          </a:xfrm>
        </p:spPr>
        <p:txBody>
          <a:bodyPr anchor="ctr">
            <a:normAutofit/>
          </a:bodyPr>
          <a:lstStyle/>
          <a:p>
            <a:r>
              <a:rPr lang="nl-NL" sz="2400" dirty="0"/>
              <a:t>Twee organisaties organiseren een zelfde soort activiteit in één gemeente, maar er is een groot verschil in deelnemersaantal. Welke factoren kunnen hier de oorzaak van zijn?</a:t>
            </a:r>
          </a:p>
          <a:p>
            <a:endParaRPr lang="nl-NL" sz="2400" dirty="0"/>
          </a:p>
        </p:txBody>
      </p: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 name="Tijdelijke aanduiding voor dianummer 4">
            <a:extLst>
              <a:ext uri="{FF2B5EF4-FFF2-40B4-BE49-F238E27FC236}">
                <a16:creationId xmlns:a16="http://schemas.microsoft.com/office/drawing/2014/main" id="{9CAFB67C-B8F5-EE07-1AD5-930428F386A8}"/>
              </a:ext>
            </a:extLst>
          </p:cNvPr>
          <p:cNvSpPr>
            <a:spLocks noGrp="1"/>
          </p:cNvSpPr>
          <p:nvPr>
            <p:ph type="sldNum" sz="quarter" idx="12"/>
          </p:nvPr>
        </p:nvSpPr>
        <p:spPr/>
        <p:txBody>
          <a:bodyPr/>
          <a:lstStyle/>
          <a:p>
            <a:fld id="{A810D8BF-7984-46B5-8D6B-88EFD947BB0B}" type="slidenum">
              <a:rPr lang="nl-NL" smtClean="0"/>
              <a:t>22</a:t>
            </a:fld>
            <a:endParaRPr lang="nl-NL"/>
          </a:p>
        </p:txBody>
      </p:sp>
      <p:sp>
        <p:nvSpPr>
          <p:cNvPr id="6" name="Tekstvak 5">
            <a:extLst>
              <a:ext uri="{FF2B5EF4-FFF2-40B4-BE49-F238E27FC236}">
                <a16:creationId xmlns:a16="http://schemas.microsoft.com/office/drawing/2014/main" id="{D1340D95-A7C0-0387-0FBF-91F2CA2F6160}"/>
              </a:ext>
            </a:extLst>
          </p:cNvPr>
          <p:cNvSpPr txBox="1"/>
          <p:nvPr/>
        </p:nvSpPr>
        <p:spPr>
          <a:xfrm>
            <a:off x="473964" y="475514"/>
            <a:ext cx="6101860" cy="369332"/>
          </a:xfrm>
          <a:prstGeom prst="rect">
            <a:avLst/>
          </a:prstGeom>
          <a:noFill/>
        </p:spPr>
        <p:txBody>
          <a:bodyPr wrap="square">
            <a:spAutoFit/>
          </a:bodyPr>
          <a:lstStyle/>
          <a:p>
            <a:r>
              <a:rPr lang="nl-NL" sz="1800" dirty="0">
                <a:solidFill>
                  <a:schemeClr val="accent2">
                    <a:lumMod val="75000"/>
                  </a:schemeClr>
                </a:solidFill>
              </a:rPr>
              <a:t>Achtergrondinformatie</a:t>
            </a:r>
            <a:endParaRPr lang="nl-NL" dirty="0">
              <a:solidFill>
                <a:schemeClr val="accent2">
                  <a:lumMod val="75000"/>
                </a:schemeClr>
              </a:solidFill>
            </a:endParaRPr>
          </a:p>
        </p:txBody>
      </p:sp>
      <p:pic>
        <p:nvPicPr>
          <p:cNvPr id="11" name="Afbeelding 10" descr="Afbeelding met illustratie, visitekaartje&#10;&#10;Automatisch gegenereerde beschrijving">
            <a:extLst>
              <a:ext uri="{FF2B5EF4-FFF2-40B4-BE49-F238E27FC236}">
                <a16:creationId xmlns:a16="http://schemas.microsoft.com/office/drawing/2014/main" id="{5EFEAA98-3106-2620-6237-913EAE10FCC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443349" y="3563023"/>
            <a:ext cx="3358342" cy="2147455"/>
          </a:xfrm>
          <a:prstGeom prst="rect">
            <a:avLst/>
          </a:prstGeom>
        </p:spPr>
      </p:pic>
    </p:spTree>
    <p:extLst>
      <p:ext uri="{BB962C8B-B14F-4D97-AF65-F5344CB8AC3E}">
        <p14:creationId xmlns:p14="http://schemas.microsoft.com/office/powerpoint/2010/main" val="198094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8" name="Titel 1">
            <a:extLst>
              <a:ext uri="{FF2B5EF4-FFF2-40B4-BE49-F238E27FC236}">
                <a16:creationId xmlns:a16="http://schemas.microsoft.com/office/drawing/2014/main" id="{351DF02C-C3CE-40FF-B2AD-1B0B21AB873A}"/>
              </a:ext>
            </a:extLst>
          </p:cNvPr>
          <p:cNvSpPr txBox="1">
            <a:spLocks/>
          </p:cNvSpPr>
          <p:nvPr/>
        </p:nvSpPr>
        <p:spPr>
          <a:xfrm>
            <a:off x="5105405" y="2308144"/>
            <a:ext cx="6258734" cy="30226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b="1" i="1" dirty="0"/>
              <a:t>“De moderne organisatie biedt waarde en luistert naar de behoeften van de deelnemer!”</a:t>
            </a:r>
            <a:br>
              <a:rPr lang="nl-NL" b="1" dirty="0"/>
            </a:br>
            <a:endParaRPr lang="nl-NL" dirty="0"/>
          </a:p>
        </p:txBody>
      </p:sp>
      <p:pic>
        <p:nvPicPr>
          <p:cNvPr id="15" name="Afbeelding 14">
            <a:extLst>
              <a:ext uri="{FF2B5EF4-FFF2-40B4-BE49-F238E27FC236}">
                <a16:creationId xmlns:a16="http://schemas.microsoft.com/office/drawing/2014/main" id="{10A38E99-C4C3-4318-9CB6-0D2074DF49F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88489" y="2006600"/>
            <a:ext cx="3589051" cy="2844800"/>
          </a:xfrm>
          <a:prstGeom prst="rect">
            <a:avLst/>
          </a:prstGeom>
        </p:spPr>
      </p:pic>
      <p:sp>
        <p:nvSpPr>
          <p:cNvPr id="3" name="Tijdelijke aanduiding voor dianummer 2">
            <a:extLst>
              <a:ext uri="{FF2B5EF4-FFF2-40B4-BE49-F238E27FC236}">
                <a16:creationId xmlns:a16="http://schemas.microsoft.com/office/drawing/2014/main" id="{58871980-19B5-EDE2-A097-67397C01CB64}"/>
              </a:ext>
            </a:extLst>
          </p:cNvPr>
          <p:cNvSpPr>
            <a:spLocks noGrp="1"/>
          </p:cNvSpPr>
          <p:nvPr>
            <p:ph type="sldNum" sz="quarter" idx="12"/>
          </p:nvPr>
        </p:nvSpPr>
        <p:spPr/>
        <p:txBody>
          <a:bodyPr/>
          <a:lstStyle/>
          <a:p>
            <a:fld id="{A810D8BF-7984-46B5-8D6B-88EFD947BB0B}" type="slidenum">
              <a:rPr lang="nl-NL" smtClean="0"/>
              <a:t>23</a:t>
            </a:fld>
            <a:endParaRPr lang="nl-NL"/>
          </a:p>
        </p:txBody>
      </p:sp>
      <p:sp>
        <p:nvSpPr>
          <p:cNvPr id="4" name="Tekstvak 3">
            <a:extLst>
              <a:ext uri="{FF2B5EF4-FFF2-40B4-BE49-F238E27FC236}">
                <a16:creationId xmlns:a16="http://schemas.microsoft.com/office/drawing/2014/main" id="{0E92ACDC-421F-8A06-A3EC-1B9CAA1954EB}"/>
              </a:ext>
            </a:extLst>
          </p:cNvPr>
          <p:cNvSpPr txBox="1"/>
          <p:nvPr/>
        </p:nvSpPr>
        <p:spPr>
          <a:xfrm>
            <a:off x="473964" y="475514"/>
            <a:ext cx="6101860" cy="369332"/>
          </a:xfrm>
          <a:prstGeom prst="rect">
            <a:avLst/>
          </a:prstGeom>
          <a:noFill/>
        </p:spPr>
        <p:txBody>
          <a:bodyPr wrap="square">
            <a:spAutoFit/>
          </a:bodyPr>
          <a:lstStyle/>
          <a:p>
            <a:r>
              <a:rPr lang="nl-NL" sz="1800" dirty="0">
                <a:solidFill>
                  <a:schemeClr val="accent2">
                    <a:lumMod val="75000"/>
                  </a:schemeClr>
                </a:solidFill>
              </a:rPr>
              <a:t>Achtergrondinformatie</a:t>
            </a:r>
            <a:endParaRPr lang="nl-NL" dirty="0">
              <a:solidFill>
                <a:schemeClr val="accent2">
                  <a:lumMod val="75000"/>
                </a:schemeClr>
              </a:solidFill>
            </a:endParaRPr>
          </a:p>
        </p:txBody>
      </p:sp>
    </p:spTree>
    <p:extLst>
      <p:ext uri="{BB962C8B-B14F-4D97-AF65-F5344CB8AC3E}">
        <p14:creationId xmlns:p14="http://schemas.microsoft.com/office/powerpoint/2010/main" val="3204408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A6CB02C-344A-4433-8E13-359C1D391F6E}"/>
              </a:ext>
            </a:extLst>
          </p:cNvPr>
          <p:cNvSpPr>
            <a:spLocks noGrp="1"/>
          </p:cNvSpPr>
          <p:nvPr>
            <p:ph type="title"/>
          </p:nvPr>
        </p:nvSpPr>
        <p:spPr>
          <a:xfrm>
            <a:off x="1043950" y="1179151"/>
            <a:ext cx="3300646" cy="4463889"/>
          </a:xfrm>
        </p:spPr>
        <p:txBody>
          <a:bodyPr anchor="ctr">
            <a:normAutofit/>
          </a:bodyPr>
          <a:lstStyle/>
          <a:p>
            <a:r>
              <a:rPr lang="nl-NL" dirty="0"/>
              <a:t>Inhoud workshop</a:t>
            </a:r>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9C7D9836-7269-467C-ABDE-E37302C359A3}"/>
              </a:ext>
            </a:extLst>
          </p:cNvPr>
          <p:cNvSpPr>
            <a:spLocks noGrp="1"/>
          </p:cNvSpPr>
          <p:nvPr>
            <p:ph idx="1"/>
          </p:nvPr>
        </p:nvSpPr>
        <p:spPr>
          <a:xfrm>
            <a:off x="4960262" y="1179151"/>
            <a:ext cx="6341016" cy="4603900"/>
          </a:xfrm>
        </p:spPr>
        <p:txBody>
          <a:bodyPr anchor="ctr">
            <a:noAutofit/>
          </a:bodyPr>
          <a:lstStyle/>
          <a:p>
            <a:r>
              <a:rPr lang="nl-NL" sz="2800" dirty="0"/>
              <a:t>Introductie</a:t>
            </a:r>
          </a:p>
          <a:p>
            <a:r>
              <a:rPr lang="nl-NL" sz="2800" dirty="0"/>
              <a:t>Achtergrondinformatie</a:t>
            </a:r>
          </a:p>
          <a:p>
            <a:r>
              <a:rPr lang="nl-NL" sz="4400" b="1" dirty="0"/>
              <a:t>De 4 stappen van </a:t>
            </a:r>
            <a:br>
              <a:rPr lang="nl-NL" sz="4400" b="1" dirty="0"/>
            </a:br>
            <a:r>
              <a:rPr lang="nl-NL" sz="4400" b="1" i="1" dirty="0"/>
              <a:t>Samen Slim Deelnemers Werven*</a:t>
            </a:r>
          </a:p>
        </p:txBody>
      </p: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 name="Tijdelijke aanduiding voor dianummer 4">
            <a:extLst>
              <a:ext uri="{FF2B5EF4-FFF2-40B4-BE49-F238E27FC236}">
                <a16:creationId xmlns:a16="http://schemas.microsoft.com/office/drawing/2014/main" id="{AB9394BA-4D23-9111-A12D-B2C99F8F3AC5}"/>
              </a:ext>
            </a:extLst>
          </p:cNvPr>
          <p:cNvSpPr>
            <a:spLocks noGrp="1"/>
          </p:cNvSpPr>
          <p:nvPr>
            <p:ph type="sldNum" sz="quarter" idx="12"/>
          </p:nvPr>
        </p:nvSpPr>
        <p:spPr/>
        <p:txBody>
          <a:bodyPr/>
          <a:lstStyle/>
          <a:p>
            <a:fld id="{A810D8BF-7984-46B5-8D6B-88EFD947BB0B}" type="slidenum">
              <a:rPr lang="nl-NL" smtClean="0"/>
              <a:t>24</a:t>
            </a:fld>
            <a:endParaRPr lang="nl-NL"/>
          </a:p>
        </p:txBody>
      </p:sp>
    </p:spTree>
    <p:extLst>
      <p:ext uri="{BB962C8B-B14F-4D97-AF65-F5344CB8AC3E}">
        <p14:creationId xmlns:p14="http://schemas.microsoft.com/office/powerpoint/2010/main" val="232693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nvGrpSpPr>
          <p:cNvPr id="35" name="Groep 34">
            <a:extLst>
              <a:ext uri="{FF2B5EF4-FFF2-40B4-BE49-F238E27FC236}">
                <a16:creationId xmlns:a16="http://schemas.microsoft.com/office/drawing/2014/main" id="{ACAD762F-7A91-4440-A0E4-5FDFF8A8C9E1}"/>
              </a:ext>
            </a:extLst>
          </p:cNvPr>
          <p:cNvGrpSpPr/>
          <p:nvPr/>
        </p:nvGrpSpPr>
        <p:grpSpPr>
          <a:xfrm>
            <a:off x="1371622" y="2218397"/>
            <a:ext cx="1143139" cy="1143139"/>
            <a:chOff x="659496" y="5909"/>
            <a:chExt cx="1143139" cy="1143139"/>
          </a:xfrm>
        </p:grpSpPr>
        <p:sp>
          <p:nvSpPr>
            <p:cNvPr id="60" name="Ovaal 59">
              <a:extLst>
                <a:ext uri="{FF2B5EF4-FFF2-40B4-BE49-F238E27FC236}">
                  <a16:creationId xmlns:a16="http://schemas.microsoft.com/office/drawing/2014/main" id="{C897CEC2-8E8F-472D-8A30-9C166E926E86}"/>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1" name="Ovaal 4">
              <a:extLst>
                <a:ext uri="{FF2B5EF4-FFF2-40B4-BE49-F238E27FC236}">
                  <a16:creationId xmlns:a16="http://schemas.microsoft.com/office/drawing/2014/main" id="{2DE3754D-4C8A-4D9C-BD16-C1297EAC2C42}"/>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dirty="0"/>
                <a:t>1</a:t>
              </a:r>
            </a:p>
          </p:txBody>
        </p:sp>
      </p:grpSp>
      <p:grpSp>
        <p:nvGrpSpPr>
          <p:cNvPr id="37" name="Groep 36">
            <a:extLst>
              <a:ext uri="{FF2B5EF4-FFF2-40B4-BE49-F238E27FC236}">
                <a16:creationId xmlns:a16="http://schemas.microsoft.com/office/drawing/2014/main" id="{AF22FFD3-38F0-4A39-8DD1-EFA605891AFE}"/>
              </a:ext>
            </a:extLst>
          </p:cNvPr>
          <p:cNvGrpSpPr/>
          <p:nvPr/>
        </p:nvGrpSpPr>
        <p:grpSpPr>
          <a:xfrm>
            <a:off x="717451" y="3527134"/>
            <a:ext cx="2451481" cy="1965600"/>
            <a:chOff x="5325" y="1314646"/>
            <a:chExt cx="2451481" cy="1965600"/>
          </a:xfrm>
        </p:grpSpPr>
        <p:sp>
          <p:nvSpPr>
            <p:cNvPr id="58" name="Bijschrift: pijl-omhoog 57">
              <a:extLst>
                <a:ext uri="{FF2B5EF4-FFF2-40B4-BE49-F238E27FC236}">
                  <a16:creationId xmlns:a16="http://schemas.microsoft.com/office/drawing/2014/main" id="{5CB74364-78D8-4C93-AB48-B62E787A8173}"/>
                </a:ext>
              </a:extLst>
            </p:cNvPr>
            <p:cNvSpPr/>
            <p:nvPr/>
          </p:nvSpPr>
          <p:spPr>
            <a:xfrm>
              <a:off x="5325" y="1314646"/>
              <a:ext cx="2451481" cy="1965600"/>
            </a:xfrm>
            <a:prstGeom prst="upArrowCallout">
              <a:avLst>
                <a:gd name="adj1" fmla="val 50000"/>
                <a:gd name="adj2" fmla="val 20000"/>
                <a:gd name="adj3" fmla="val 20000"/>
                <a:gd name="adj4" fmla="val 10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9" name="Bijschrift: pijl-omhoog 6">
              <a:extLst>
                <a:ext uri="{FF2B5EF4-FFF2-40B4-BE49-F238E27FC236}">
                  <a16:creationId xmlns:a16="http://schemas.microsoft.com/office/drawing/2014/main" id="{B11CF188-4CCB-45BD-9AC3-90C9DD9685A7}"/>
                </a:ext>
              </a:extLst>
            </p:cNvPr>
            <p:cNvSpPr txBox="1"/>
            <p:nvPr/>
          </p:nvSpPr>
          <p:spPr>
            <a:xfrm>
              <a:off x="5325" y="1707766"/>
              <a:ext cx="2451481" cy="15724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3376" tIns="165100" rIns="193376" bIns="165100" numCol="1" spcCol="1270" anchor="t" anchorCtr="0">
              <a:noAutofit/>
            </a:bodyPr>
            <a:lstStyle/>
            <a:p>
              <a:pPr marL="0" lvl="0" indent="0" algn="ctr" defTabSz="889000">
                <a:lnSpc>
                  <a:spcPct val="90000"/>
                </a:lnSpc>
                <a:spcBef>
                  <a:spcPct val="0"/>
                </a:spcBef>
                <a:spcAft>
                  <a:spcPct val="35000"/>
                </a:spcAft>
                <a:buNone/>
              </a:pPr>
              <a:r>
                <a:rPr lang="nl-NL" sz="2000" kern="1200" dirty="0"/>
                <a:t>Analyseer</a:t>
              </a:r>
              <a:endParaRPr lang="en-US" sz="2000" kern="1200" dirty="0"/>
            </a:p>
          </p:txBody>
        </p:sp>
      </p:grpSp>
      <p:grpSp>
        <p:nvGrpSpPr>
          <p:cNvPr id="39" name="Groep 38">
            <a:extLst>
              <a:ext uri="{FF2B5EF4-FFF2-40B4-BE49-F238E27FC236}">
                <a16:creationId xmlns:a16="http://schemas.microsoft.com/office/drawing/2014/main" id="{5D2C00BF-A296-4D65-B644-4B778E993B8A}"/>
              </a:ext>
            </a:extLst>
          </p:cNvPr>
          <p:cNvGrpSpPr/>
          <p:nvPr/>
        </p:nvGrpSpPr>
        <p:grpSpPr>
          <a:xfrm>
            <a:off x="4095491" y="2218366"/>
            <a:ext cx="1143139" cy="1143139"/>
            <a:chOff x="3383365" y="5878"/>
            <a:chExt cx="1143139" cy="1143139"/>
          </a:xfrm>
        </p:grpSpPr>
        <p:sp>
          <p:nvSpPr>
            <p:cNvPr id="56" name="Ovaal 55">
              <a:extLst>
                <a:ext uri="{FF2B5EF4-FFF2-40B4-BE49-F238E27FC236}">
                  <a16:creationId xmlns:a16="http://schemas.microsoft.com/office/drawing/2014/main" id="{14619C55-A24B-4F7F-B364-6CD84B35B037}"/>
                </a:ext>
              </a:extLst>
            </p:cNvPr>
            <p:cNvSpPr/>
            <p:nvPr/>
          </p:nvSpPr>
          <p:spPr>
            <a:xfrm>
              <a:off x="3383365" y="5878"/>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7" name="Ovaal 8">
              <a:extLst>
                <a:ext uri="{FF2B5EF4-FFF2-40B4-BE49-F238E27FC236}">
                  <a16:creationId xmlns:a16="http://schemas.microsoft.com/office/drawing/2014/main" id="{86B7418C-13E1-4849-84C6-2682EC636513}"/>
                </a:ext>
              </a:extLst>
            </p:cNvPr>
            <p:cNvSpPr txBox="1"/>
            <p:nvPr/>
          </p:nvSpPr>
          <p:spPr>
            <a:xfrm>
              <a:off x="3550774" y="173287"/>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nl-NL" sz="5200" kern="1200"/>
                <a:t>2</a:t>
              </a:r>
            </a:p>
          </p:txBody>
        </p:sp>
      </p:grpSp>
      <p:grpSp>
        <p:nvGrpSpPr>
          <p:cNvPr id="41" name="Groep 40">
            <a:extLst>
              <a:ext uri="{FF2B5EF4-FFF2-40B4-BE49-F238E27FC236}">
                <a16:creationId xmlns:a16="http://schemas.microsoft.com/office/drawing/2014/main" id="{39EF65CE-92F7-4733-9140-73FF18F78034}"/>
              </a:ext>
            </a:extLst>
          </p:cNvPr>
          <p:cNvGrpSpPr/>
          <p:nvPr/>
        </p:nvGrpSpPr>
        <p:grpSpPr>
          <a:xfrm>
            <a:off x="3441319" y="3527101"/>
            <a:ext cx="2451481" cy="1965600"/>
            <a:chOff x="2729193" y="1314613"/>
            <a:chExt cx="2451481" cy="1965600"/>
          </a:xfrm>
        </p:grpSpPr>
        <p:sp>
          <p:nvSpPr>
            <p:cNvPr id="54" name="Bijschrift: pijl-omhoog 53">
              <a:extLst>
                <a:ext uri="{FF2B5EF4-FFF2-40B4-BE49-F238E27FC236}">
                  <a16:creationId xmlns:a16="http://schemas.microsoft.com/office/drawing/2014/main" id="{56C06066-EABC-4AC6-91C4-DAE5A51C0EDB}"/>
                </a:ext>
              </a:extLst>
            </p:cNvPr>
            <p:cNvSpPr/>
            <p:nvPr/>
          </p:nvSpPr>
          <p:spPr>
            <a:xfrm>
              <a:off x="2729193" y="1314613"/>
              <a:ext cx="2451481" cy="1965600"/>
            </a:xfrm>
            <a:prstGeom prst="upArrowCallout">
              <a:avLst>
                <a:gd name="adj1" fmla="val 50000"/>
                <a:gd name="adj2" fmla="val 20000"/>
                <a:gd name="adj3" fmla="val 20000"/>
                <a:gd name="adj4" fmla="val 10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5" name="Bijschrift: pijl-omhoog 10">
              <a:extLst>
                <a:ext uri="{FF2B5EF4-FFF2-40B4-BE49-F238E27FC236}">
                  <a16:creationId xmlns:a16="http://schemas.microsoft.com/office/drawing/2014/main" id="{8D295CF4-5538-43B9-BA39-0463741E5E69}"/>
                </a:ext>
              </a:extLst>
            </p:cNvPr>
            <p:cNvSpPr txBox="1"/>
            <p:nvPr/>
          </p:nvSpPr>
          <p:spPr>
            <a:xfrm>
              <a:off x="2729193" y="1707733"/>
              <a:ext cx="2451481" cy="15724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3376" tIns="165100" rIns="193376" bIns="165100" numCol="1" spcCol="1270" anchor="t" anchorCtr="0">
              <a:noAutofit/>
            </a:bodyPr>
            <a:lstStyle/>
            <a:p>
              <a:pPr marL="0" lvl="0" indent="0" algn="ctr" defTabSz="889000">
                <a:lnSpc>
                  <a:spcPct val="90000"/>
                </a:lnSpc>
                <a:spcBef>
                  <a:spcPct val="0"/>
                </a:spcBef>
                <a:spcAft>
                  <a:spcPct val="35000"/>
                </a:spcAft>
                <a:buNone/>
              </a:pPr>
              <a:r>
                <a:rPr lang="en-US" sz="2000" kern="1200" dirty="0"/>
                <a:t>Kies je doelgroep (levensfase)</a:t>
              </a:r>
            </a:p>
          </p:txBody>
        </p:sp>
      </p:grpSp>
      <p:grpSp>
        <p:nvGrpSpPr>
          <p:cNvPr id="42" name="Groep 41">
            <a:extLst>
              <a:ext uri="{FF2B5EF4-FFF2-40B4-BE49-F238E27FC236}">
                <a16:creationId xmlns:a16="http://schemas.microsoft.com/office/drawing/2014/main" id="{A4268D9C-ECB9-4FAD-9B18-377F5C7B3E0A}"/>
              </a:ext>
            </a:extLst>
          </p:cNvPr>
          <p:cNvGrpSpPr/>
          <p:nvPr/>
        </p:nvGrpSpPr>
        <p:grpSpPr>
          <a:xfrm>
            <a:off x="6819359" y="2218380"/>
            <a:ext cx="1143139" cy="1143139"/>
            <a:chOff x="6107233" y="5892"/>
            <a:chExt cx="1143139" cy="1143139"/>
          </a:xfrm>
        </p:grpSpPr>
        <p:sp>
          <p:nvSpPr>
            <p:cNvPr id="52" name="Ovaal 51">
              <a:extLst>
                <a:ext uri="{FF2B5EF4-FFF2-40B4-BE49-F238E27FC236}">
                  <a16:creationId xmlns:a16="http://schemas.microsoft.com/office/drawing/2014/main" id="{FA7DED79-FFD2-4FF6-A069-7A4B70655A97}"/>
                </a:ext>
              </a:extLst>
            </p:cNvPr>
            <p:cNvSpPr/>
            <p:nvPr/>
          </p:nvSpPr>
          <p:spPr>
            <a:xfrm>
              <a:off x="6107233" y="5892"/>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Ovaal 12">
              <a:extLst>
                <a:ext uri="{FF2B5EF4-FFF2-40B4-BE49-F238E27FC236}">
                  <a16:creationId xmlns:a16="http://schemas.microsoft.com/office/drawing/2014/main" id="{A9F1192A-2D07-48D5-A66D-2B419DD51131}"/>
                </a:ext>
              </a:extLst>
            </p:cNvPr>
            <p:cNvSpPr txBox="1"/>
            <p:nvPr/>
          </p:nvSpPr>
          <p:spPr>
            <a:xfrm>
              <a:off x="6274642" y="173301"/>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nl-NL" sz="5200" kern="1200"/>
                <a:t>3</a:t>
              </a:r>
            </a:p>
          </p:txBody>
        </p:sp>
      </p:grpSp>
      <p:grpSp>
        <p:nvGrpSpPr>
          <p:cNvPr id="43" name="Groep 42">
            <a:extLst>
              <a:ext uri="{FF2B5EF4-FFF2-40B4-BE49-F238E27FC236}">
                <a16:creationId xmlns:a16="http://schemas.microsoft.com/office/drawing/2014/main" id="{D21E6D62-D315-44BB-9A45-F8872F37291B}"/>
              </a:ext>
            </a:extLst>
          </p:cNvPr>
          <p:cNvGrpSpPr/>
          <p:nvPr/>
        </p:nvGrpSpPr>
        <p:grpSpPr>
          <a:xfrm>
            <a:off x="6165188" y="3527134"/>
            <a:ext cx="2451481" cy="1965600"/>
            <a:chOff x="5453062" y="1314646"/>
            <a:chExt cx="2451481" cy="1965600"/>
          </a:xfrm>
        </p:grpSpPr>
        <p:sp>
          <p:nvSpPr>
            <p:cNvPr id="50" name="Bijschrift: pijl-omhoog 49">
              <a:extLst>
                <a:ext uri="{FF2B5EF4-FFF2-40B4-BE49-F238E27FC236}">
                  <a16:creationId xmlns:a16="http://schemas.microsoft.com/office/drawing/2014/main" id="{3BD57D29-361A-41D9-988F-577970FB1E83}"/>
                </a:ext>
              </a:extLst>
            </p:cNvPr>
            <p:cNvSpPr/>
            <p:nvPr/>
          </p:nvSpPr>
          <p:spPr>
            <a:xfrm>
              <a:off x="5453062" y="1314646"/>
              <a:ext cx="2451481" cy="1965600"/>
            </a:xfrm>
            <a:prstGeom prst="upArrowCallout">
              <a:avLst>
                <a:gd name="adj1" fmla="val 50000"/>
                <a:gd name="adj2" fmla="val 20000"/>
                <a:gd name="adj3" fmla="val 20000"/>
                <a:gd name="adj4" fmla="val 10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1" name="Bijschrift: pijl-omhoog 14">
              <a:extLst>
                <a:ext uri="{FF2B5EF4-FFF2-40B4-BE49-F238E27FC236}">
                  <a16:creationId xmlns:a16="http://schemas.microsoft.com/office/drawing/2014/main" id="{423C2517-0852-4C34-B002-EF11B6321BE3}"/>
                </a:ext>
              </a:extLst>
            </p:cNvPr>
            <p:cNvSpPr txBox="1"/>
            <p:nvPr/>
          </p:nvSpPr>
          <p:spPr>
            <a:xfrm>
              <a:off x="5453062" y="1707766"/>
              <a:ext cx="2451481" cy="15724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3376" tIns="165100" rIns="193376" bIns="165100" numCol="1" spcCol="1270" anchor="t" anchorCtr="0">
              <a:noAutofit/>
            </a:bodyPr>
            <a:lstStyle/>
            <a:p>
              <a:pPr marL="0" lvl="0" indent="0" algn="ctr" defTabSz="889000">
                <a:lnSpc>
                  <a:spcPct val="90000"/>
                </a:lnSpc>
                <a:spcBef>
                  <a:spcPct val="0"/>
                </a:spcBef>
                <a:spcAft>
                  <a:spcPct val="35000"/>
                </a:spcAft>
                <a:buNone/>
              </a:pPr>
              <a:r>
                <a:rPr lang="en-US" sz="2000" kern="1200" dirty="0"/>
                <a:t>Maak een persona</a:t>
              </a:r>
            </a:p>
          </p:txBody>
        </p:sp>
      </p:grpSp>
      <p:grpSp>
        <p:nvGrpSpPr>
          <p:cNvPr id="44" name="Groep 43">
            <a:extLst>
              <a:ext uri="{FF2B5EF4-FFF2-40B4-BE49-F238E27FC236}">
                <a16:creationId xmlns:a16="http://schemas.microsoft.com/office/drawing/2014/main" id="{FCC1B898-7526-4473-8258-682DDF33D958}"/>
              </a:ext>
            </a:extLst>
          </p:cNvPr>
          <p:cNvGrpSpPr/>
          <p:nvPr/>
        </p:nvGrpSpPr>
        <p:grpSpPr>
          <a:xfrm>
            <a:off x="9543228" y="2218380"/>
            <a:ext cx="1143139" cy="1143139"/>
            <a:chOff x="8831102" y="5892"/>
            <a:chExt cx="1143139" cy="1143139"/>
          </a:xfrm>
        </p:grpSpPr>
        <p:sp>
          <p:nvSpPr>
            <p:cNvPr id="48" name="Ovaal 47">
              <a:extLst>
                <a:ext uri="{FF2B5EF4-FFF2-40B4-BE49-F238E27FC236}">
                  <a16:creationId xmlns:a16="http://schemas.microsoft.com/office/drawing/2014/main" id="{1B7449A3-3A85-4CBB-935C-75FC494F862A}"/>
                </a:ext>
              </a:extLst>
            </p:cNvPr>
            <p:cNvSpPr/>
            <p:nvPr/>
          </p:nvSpPr>
          <p:spPr>
            <a:xfrm>
              <a:off x="8831102" y="5892"/>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Ovaal 16">
              <a:extLst>
                <a:ext uri="{FF2B5EF4-FFF2-40B4-BE49-F238E27FC236}">
                  <a16:creationId xmlns:a16="http://schemas.microsoft.com/office/drawing/2014/main" id="{30D7A297-D420-4C13-B16B-44BBAE6D22BB}"/>
                </a:ext>
              </a:extLst>
            </p:cNvPr>
            <p:cNvSpPr txBox="1"/>
            <p:nvPr/>
          </p:nvSpPr>
          <p:spPr>
            <a:xfrm>
              <a:off x="8998511" y="173301"/>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nl-NL" sz="5200" kern="1200"/>
                <a:t>4</a:t>
              </a:r>
            </a:p>
          </p:txBody>
        </p:sp>
      </p:grpSp>
      <p:grpSp>
        <p:nvGrpSpPr>
          <p:cNvPr id="45" name="Groep 44">
            <a:extLst>
              <a:ext uri="{FF2B5EF4-FFF2-40B4-BE49-F238E27FC236}">
                <a16:creationId xmlns:a16="http://schemas.microsoft.com/office/drawing/2014/main" id="{0E763144-95A7-4C76-BC6E-EAD70B54C565}"/>
              </a:ext>
            </a:extLst>
          </p:cNvPr>
          <p:cNvGrpSpPr/>
          <p:nvPr/>
        </p:nvGrpSpPr>
        <p:grpSpPr>
          <a:xfrm>
            <a:off x="8889057" y="3527134"/>
            <a:ext cx="2451481" cy="1965600"/>
            <a:chOff x="8176931" y="1314646"/>
            <a:chExt cx="2451481" cy="1965600"/>
          </a:xfrm>
        </p:grpSpPr>
        <p:sp>
          <p:nvSpPr>
            <p:cNvPr id="46" name="Bijschrift: pijl-omhoog 45">
              <a:extLst>
                <a:ext uri="{FF2B5EF4-FFF2-40B4-BE49-F238E27FC236}">
                  <a16:creationId xmlns:a16="http://schemas.microsoft.com/office/drawing/2014/main" id="{C734D501-0260-4316-AFEF-A167B3DD0114}"/>
                </a:ext>
              </a:extLst>
            </p:cNvPr>
            <p:cNvSpPr/>
            <p:nvPr/>
          </p:nvSpPr>
          <p:spPr>
            <a:xfrm>
              <a:off x="8176931" y="1314646"/>
              <a:ext cx="2451481" cy="1965600"/>
            </a:xfrm>
            <a:prstGeom prst="upArrowCallout">
              <a:avLst>
                <a:gd name="adj1" fmla="val 50000"/>
                <a:gd name="adj2" fmla="val 20000"/>
                <a:gd name="adj3" fmla="val 20000"/>
                <a:gd name="adj4" fmla="val 10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7" name="Bijschrift: pijl-omhoog 18">
              <a:extLst>
                <a:ext uri="{FF2B5EF4-FFF2-40B4-BE49-F238E27FC236}">
                  <a16:creationId xmlns:a16="http://schemas.microsoft.com/office/drawing/2014/main" id="{F12E0B80-DB19-461D-AB39-34934757B384}"/>
                </a:ext>
              </a:extLst>
            </p:cNvPr>
            <p:cNvSpPr txBox="1"/>
            <p:nvPr/>
          </p:nvSpPr>
          <p:spPr>
            <a:xfrm>
              <a:off x="8176931" y="1707766"/>
              <a:ext cx="2451481" cy="15724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3376" tIns="165100" rIns="193376" bIns="165100" numCol="1" spcCol="1270" anchor="t" anchorCtr="0">
              <a:noAutofit/>
            </a:bodyPr>
            <a:lstStyle/>
            <a:p>
              <a:pPr marL="0" lvl="0" indent="0" algn="ctr" defTabSz="889000">
                <a:lnSpc>
                  <a:spcPct val="90000"/>
                </a:lnSpc>
                <a:spcBef>
                  <a:spcPct val="0"/>
                </a:spcBef>
                <a:spcAft>
                  <a:spcPct val="35000"/>
                </a:spcAft>
                <a:buNone/>
              </a:pPr>
              <a:r>
                <a:rPr lang="nl-NL" sz="2000" kern="1200" dirty="0"/>
                <a:t>Bedenk een nieuw product of pas je huidige aanbod aan, met een marketingmix</a:t>
              </a:r>
              <a:endParaRPr lang="en-US" sz="2000" kern="1200" dirty="0"/>
            </a:p>
          </p:txBody>
        </p:sp>
      </p:grpSp>
      <p:pic>
        <p:nvPicPr>
          <p:cNvPr id="62" name="Picture 2" descr="Afbeeldingsresultaat voor analyse .png">
            <a:extLst>
              <a:ext uri="{FF2B5EF4-FFF2-40B4-BE49-F238E27FC236}">
                <a16:creationId xmlns:a16="http://schemas.microsoft.com/office/drawing/2014/main" id="{E5C405EE-FC31-4093-A7D8-63945B3C3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22" y="4470414"/>
            <a:ext cx="995676" cy="99567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Afbeeldingsresultaat voor doelgroep png">
            <a:extLst>
              <a:ext uri="{FF2B5EF4-FFF2-40B4-BE49-F238E27FC236}">
                <a16:creationId xmlns:a16="http://schemas.microsoft.com/office/drawing/2014/main" id="{859A149C-9A07-4072-9877-484C379B984A}"/>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89822" y="4731213"/>
            <a:ext cx="963846" cy="73487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Gerelateerde afbeelding">
            <a:extLst>
              <a:ext uri="{FF2B5EF4-FFF2-40B4-BE49-F238E27FC236}">
                <a16:creationId xmlns:a16="http://schemas.microsoft.com/office/drawing/2014/main" id="{223D18B0-62BA-474A-AD52-D4054FBA08A9}"/>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94352" y="4522609"/>
            <a:ext cx="554339" cy="970092"/>
          </a:xfrm>
          <a:prstGeom prst="rect">
            <a:avLst/>
          </a:prstGeom>
          <a:noFill/>
          <a:extLst>
            <a:ext uri="{909E8E84-426E-40DD-AFC4-6F175D3DCCD1}">
              <a14:hiddenFill xmlns:a14="http://schemas.microsoft.com/office/drawing/2010/main">
                <a:solidFill>
                  <a:srgbClr val="FFFFFF"/>
                </a:solidFill>
              </a14:hiddenFill>
            </a:ext>
          </a:extLst>
        </p:spPr>
      </p:pic>
      <p:sp>
        <p:nvSpPr>
          <p:cNvPr id="65" name="Titel 1">
            <a:extLst>
              <a:ext uri="{FF2B5EF4-FFF2-40B4-BE49-F238E27FC236}">
                <a16:creationId xmlns:a16="http://schemas.microsoft.com/office/drawing/2014/main" id="{4BAFEB33-B138-4C77-99B9-7BAB48D4A3E0}"/>
              </a:ext>
            </a:extLst>
          </p:cNvPr>
          <p:cNvSpPr>
            <a:spLocks noGrp="1"/>
          </p:cNvSpPr>
          <p:nvPr>
            <p:ph type="title"/>
          </p:nvPr>
        </p:nvSpPr>
        <p:spPr>
          <a:xfrm>
            <a:off x="1141347" y="698677"/>
            <a:ext cx="10623086" cy="1068929"/>
          </a:xfrm>
        </p:spPr>
        <p:txBody>
          <a:bodyPr anchor="ctr">
            <a:normAutofit/>
          </a:bodyPr>
          <a:lstStyle/>
          <a:p>
            <a:pPr algn="ctr"/>
            <a:r>
              <a:rPr lang="nl-NL" dirty="0"/>
              <a:t>De stappen van </a:t>
            </a:r>
            <a:r>
              <a:rPr lang="nl-NL" i="1" dirty="0"/>
              <a:t>Samen Slim Deelnemers Werven</a:t>
            </a:r>
          </a:p>
        </p:txBody>
      </p:sp>
      <p:sp>
        <p:nvSpPr>
          <p:cNvPr id="3" name="Tijdelijke aanduiding voor dianummer 2">
            <a:extLst>
              <a:ext uri="{FF2B5EF4-FFF2-40B4-BE49-F238E27FC236}">
                <a16:creationId xmlns:a16="http://schemas.microsoft.com/office/drawing/2014/main" id="{EAADBC41-F65E-149F-14B8-54E30217EA56}"/>
              </a:ext>
            </a:extLst>
          </p:cNvPr>
          <p:cNvSpPr>
            <a:spLocks noGrp="1"/>
          </p:cNvSpPr>
          <p:nvPr>
            <p:ph type="sldNum" sz="quarter" idx="12"/>
          </p:nvPr>
        </p:nvSpPr>
        <p:spPr/>
        <p:txBody>
          <a:bodyPr/>
          <a:lstStyle/>
          <a:p>
            <a:fld id="{A810D8BF-7984-46B5-8D6B-88EFD947BB0B}" type="slidenum">
              <a:rPr lang="nl-NL" smtClean="0"/>
              <a:t>25</a:t>
            </a:fld>
            <a:endParaRPr lang="nl-NL"/>
          </a:p>
        </p:txBody>
      </p:sp>
      <p:sp>
        <p:nvSpPr>
          <p:cNvPr id="4" name="Tekstvak 3">
            <a:extLst>
              <a:ext uri="{FF2B5EF4-FFF2-40B4-BE49-F238E27FC236}">
                <a16:creationId xmlns:a16="http://schemas.microsoft.com/office/drawing/2014/main" id="{721F7B87-6CA0-E792-A7B4-C28DEDD1EB7B}"/>
              </a:ext>
            </a:extLst>
          </p:cNvPr>
          <p:cNvSpPr txBox="1"/>
          <p:nvPr/>
        </p:nvSpPr>
        <p:spPr>
          <a:xfrm>
            <a:off x="473964" y="475514"/>
            <a:ext cx="6101860" cy="369332"/>
          </a:xfrm>
          <a:prstGeom prst="rect">
            <a:avLst/>
          </a:prstGeom>
          <a:noFill/>
        </p:spPr>
        <p:txBody>
          <a:bodyPr wrap="square">
            <a:spAutoFit/>
          </a:bodyPr>
          <a:lstStyle/>
          <a:p>
            <a:r>
              <a:rPr lang="nl-NL" sz="1800" dirty="0">
                <a:solidFill>
                  <a:schemeClr val="bg1"/>
                </a:solidFill>
              </a:rPr>
              <a:t>D</a:t>
            </a:r>
            <a:r>
              <a:rPr lang="nl-NL" sz="1800" dirty="0">
                <a:solidFill>
                  <a:schemeClr val="accent2">
                    <a:lumMod val="75000"/>
                  </a:schemeClr>
                </a:solidFill>
              </a:rPr>
              <a:t>e 4 stappen </a:t>
            </a:r>
            <a:r>
              <a:rPr lang="nl-NL" dirty="0">
                <a:solidFill>
                  <a:schemeClr val="accent2">
                    <a:lumMod val="75000"/>
                  </a:schemeClr>
                </a:solidFill>
              </a:rPr>
              <a:t>van Samen Slim Deelnemers Werven</a:t>
            </a:r>
          </a:p>
        </p:txBody>
      </p:sp>
    </p:spTree>
    <p:extLst>
      <p:ext uri="{BB962C8B-B14F-4D97-AF65-F5344CB8AC3E}">
        <p14:creationId xmlns:p14="http://schemas.microsoft.com/office/powerpoint/2010/main" val="3222824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9C7D9836-7269-467C-ABDE-E37302C359A3}"/>
              </a:ext>
            </a:extLst>
          </p:cNvPr>
          <p:cNvSpPr>
            <a:spLocks noGrp="1"/>
          </p:cNvSpPr>
          <p:nvPr>
            <p:ph idx="1"/>
          </p:nvPr>
        </p:nvSpPr>
        <p:spPr>
          <a:xfrm>
            <a:off x="4725232" y="315116"/>
            <a:ext cx="6341016" cy="6401773"/>
          </a:xfrm>
        </p:spPr>
        <p:txBody>
          <a:bodyPr anchor="ctr">
            <a:normAutofit/>
          </a:bodyPr>
          <a:lstStyle/>
          <a:p>
            <a:r>
              <a:rPr lang="nl-NL" sz="2400" dirty="0"/>
              <a:t>Ambitie</a:t>
            </a:r>
          </a:p>
          <a:p>
            <a:pPr lvl="1"/>
            <a:r>
              <a:rPr lang="nl-NL" dirty="0"/>
              <a:t>Wat is je ambitie bij werving?</a:t>
            </a:r>
          </a:p>
          <a:p>
            <a:r>
              <a:rPr lang="nl-NL" sz="2400" dirty="0"/>
              <a:t>Analyse organisatie</a:t>
            </a:r>
          </a:p>
          <a:p>
            <a:pPr marL="0" indent="0">
              <a:spcBef>
                <a:spcPts val="400"/>
              </a:spcBef>
              <a:buNone/>
            </a:pPr>
            <a:r>
              <a:rPr lang="nl-NL" sz="2400" dirty="0"/>
              <a:t>    </a:t>
            </a:r>
            <a:r>
              <a:rPr lang="nl-NL" sz="1600" dirty="0"/>
              <a:t>kwalitatief en kwantitatief </a:t>
            </a:r>
          </a:p>
          <a:p>
            <a:pPr lvl="1"/>
            <a:r>
              <a:rPr lang="nl-NL" dirty="0"/>
              <a:t>Inzicht in deelnemersbestand en aanbod</a:t>
            </a:r>
          </a:p>
          <a:p>
            <a:pPr lvl="1"/>
            <a:r>
              <a:rPr lang="nl-NL" dirty="0"/>
              <a:t>Wat doen jullie en wat vinden leden daarvan?</a:t>
            </a:r>
          </a:p>
          <a:p>
            <a:pPr lvl="1"/>
            <a:r>
              <a:rPr lang="nl-NL" dirty="0"/>
              <a:t>Inzicht: wat voor soort vereniging ben je nu?</a:t>
            </a:r>
          </a:p>
          <a:p>
            <a:r>
              <a:rPr lang="nl-NL" sz="2400" dirty="0"/>
              <a:t>Analyse omgeving</a:t>
            </a:r>
          </a:p>
          <a:p>
            <a:pPr lvl="1"/>
            <a:r>
              <a:rPr lang="nl-NL" dirty="0"/>
              <a:t>Wat doen je concurrenten?</a:t>
            </a:r>
          </a:p>
          <a:p>
            <a:pPr lvl="1"/>
            <a:r>
              <a:rPr lang="nl-NL" dirty="0"/>
              <a:t>Trends / waar is vraag naar?</a:t>
            </a:r>
          </a:p>
          <a:p>
            <a:pPr lvl="1"/>
            <a:r>
              <a:rPr lang="nl-NL" dirty="0"/>
              <a:t>Binnen welke doelgroepen liggen kansen?</a:t>
            </a:r>
          </a:p>
        </p:txBody>
      </p: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nvGrpSpPr>
          <p:cNvPr id="10" name="Groep 9">
            <a:extLst>
              <a:ext uri="{FF2B5EF4-FFF2-40B4-BE49-F238E27FC236}">
                <a16:creationId xmlns:a16="http://schemas.microsoft.com/office/drawing/2014/main" id="{C8063C42-3F9F-4380-80DD-6B44DA28DC93}"/>
              </a:ext>
            </a:extLst>
          </p:cNvPr>
          <p:cNvGrpSpPr/>
          <p:nvPr/>
        </p:nvGrpSpPr>
        <p:grpSpPr>
          <a:xfrm>
            <a:off x="2484707" y="2044212"/>
            <a:ext cx="976238" cy="976238"/>
            <a:chOff x="659496" y="5909"/>
            <a:chExt cx="1143139" cy="1143139"/>
          </a:xfrm>
        </p:grpSpPr>
        <p:sp>
          <p:nvSpPr>
            <p:cNvPr id="11" name="Ovaal 10">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dirty="0"/>
                <a:t>1</a:t>
              </a:r>
            </a:p>
          </p:txBody>
        </p:sp>
      </p:grpSp>
      <p:grpSp>
        <p:nvGrpSpPr>
          <p:cNvPr id="13" name="Groep 12">
            <a:extLst>
              <a:ext uri="{FF2B5EF4-FFF2-40B4-BE49-F238E27FC236}">
                <a16:creationId xmlns:a16="http://schemas.microsoft.com/office/drawing/2014/main" id="{FC3D4A01-A8D4-46C7-A697-7B9F42F9463F}"/>
              </a:ext>
            </a:extLst>
          </p:cNvPr>
          <p:cNvGrpSpPr/>
          <p:nvPr/>
        </p:nvGrpSpPr>
        <p:grpSpPr>
          <a:xfrm>
            <a:off x="1926046" y="3212140"/>
            <a:ext cx="2093559" cy="801060"/>
            <a:chOff x="5325" y="1314646"/>
            <a:chExt cx="2451481" cy="1965600"/>
          </a:xfrm>
        </p:grpSpPr>
        <p:sp>
          <p:nvSpPr>
            <p:cNvPr id="14" name="Bijschrift: pijl-omhoog 13">
              <a:extLst>
                <a:ext uri="{FF2B5EF4-FFF2-40B4-BE49-F238E27FC236}">
                  <a16:creationId xmlns:a16="http://schemas.microsoft.com/office/drawing/2014/main" id="{A44F0C9D-81F7-4C76-9DE4-B1F639B98A10}"/>
                </a:ext>
              </a:extLst>
            </p:cNvPr>
            <p:cNvSpPr/>
            <p:nvPr/>
          </p:nvSpPr>
          <p:spPr>
            <a:xfrm>
              <a:off x="5325" y="1314646"/>
              <a:ext cx="2451481" cy="1965600"/>
            </a:xfrm>
            <a:prstGeom prst="upArrowCallout">
              <a:avLst>
                <a:gd name="adj1" fmla="val 50000"/>
                <a:gd name="adj2" fmla="val 20000"/>
                <a:gd name="adj3" fmla="val 20000"/>
                <a:gd name="adj4" fmla="val 10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Bijschrift: pijl-omhoog 6">
              <a:extLst>
                <a:ext uri="{FF2B5EF4-FFF2-40B4-BE49-F238E27FC236}">
                  <a16:creationId xmlns:a16="http://schemas.microsoft.com/office/drawing/2014/main" id="{59E4630B-50D0-4675-B7D7-7FDEB55016EA}"/>
                </a:ext>
              </a:extLst>
            </p:cNvPr>
            <p:cNvSpPr txBox="1"/>
            <p:nvPr/>
          </p:nvSpPr>
          <p:spPr>
            <a:xfrm>
              <a:off x="5325" y="1707766"/>
              <a:ext cx="2451481" cy="15724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3376" tIns="165100" rIns="193376" bIns="165100" numCol="1" spcCol="1270" anchor="t" anchorCtr="0">
              <a:noAutofit/>
            </a:bodyPr>
            <a:lstStyle/>
            <a:p>
              <a:pPr marL="0" lvl="0" indent="0" algn="ctr" defTabSz="889000">
                <a:lnSpc>
                  <a:spcPct val="90000"/>
                </a:lnSpc>
                <a:spcBef>
                  <a:spcPct val="0"/>
                </a:spcBef>
                <a:spcAft>
                  <a:spcPct val="35000"/>
                </a:spcAft>
                <a:buNone/>
              </a:pPr>
              <a:r>
                <a:rPr lang="nl-NL" sz="2000" kern="1200" dirty="0"/>
                <a:t>Analyseer</a:t>
              </a:r>
              <a:endParaRPr lang="en-US" sz="2000" kern="1200" dirty="0"/>
            </a:p>
          </p:txBody>
        </p:sp>
      </p:grpSp>
      <p:sp>
        <p:nvSpPr>
          <p:cNvPr id="4" name="Tijdelijke aanduiding voor dianummer 3">
            <a:extLst>
              <a:ext uri="{FF2B5EF4-FFF2-40B4-BE49-F238E27FC236}">
                <a16:creationId xmlns:a16="http://schemas.microsoft.com/office/drawing/2014/main" id="{D3088369-65F1-94D8-C491-32318CC5CBED}"/>
              </a:ext>
            </a:extLst>
          </p:cNvPr>
          <p:cNvSpPr>
            <a:spLocks noGrp="1"/>
          </p:cNvSpPr>
          <p:nvPr>
            <p:ph type="sldNum" sz="quarter" idx="12"/>
          </p:nvPr>
        </p:nvSpPr>
        <p:spPr/>
        <p:txBody>
          <a:bodyPr/>
          <a:lstStyle/>
          <a:p>
            <a:fld id="{A810D8BF-7984-46B5-8D6B-88EFD947BB0B}" type="slidenum">
              <a:rPr lang="nl-NL" smtClean="0"/>
              <a:t>26</a:t>
            </a:fld>
            <a:endParaRPr lang="nl-NL"/>
          </a:p>
        </p:txBody>
      </p:sp>
      <p:sp>
        <p:nvSpPr>
          <p:cNvPr id="5" name="Tekstvak 4">
            <a:extLst>
              <a:ext uri="{FF2B5EF4-FFF2-40B4-BE49-F238E27FC236}">
                <a16:creationId xmlns:a16="http://schemas.microsoft.com/office/drawing/2014/main" id="{D471FA54-8886-D614-2772-CF11E6F5D2B5}"/>
              </a:ext>
            </a:extLst>
          </p:cNvPr>
          <p:cNvSpPr txBox="1"/>
          <p:nvPr/>
        </p:nvSpPr>
        <p:spPr>
          <a:xfrm>
            <a:off x="473963" y="475514"/>
            <a:ext cx="10170587" cy="369332"/>
          </a:xfrm>
          <a:prstGeom prst="rect">
            <a:avLst/>
          </a:prstGeom>
          <a:noFill/>
        </p:spPr>
        <p:txBody>
          <a:bodyPr wrap="square">
            <a:spAutoFit/>
          </a:bodyPr>
          <a:lstStyle/>
          <a:p>
            <a:r>
              <a:rPr lang="nl-NL" sz="1800" dirty="0">
                <a:solidFill>
                  <a:schemeClr val="accent2">
                    <a:lumMod val="75000"/>
                  </a:schemeClr>
                </a:solidFill>
              </a:rPr>
              <a:t>De 4 stappen </a:t>
            </a:r>
            <a:r>
              <a:rPr lang="nl-NL" dirty="0">
                <a:solidFill>
                  <a:schemeClr val="accent2">
                    <a:lumMod val="75000"/>
                  </a:schemeClr>
                </a:solidFill>
              </a:rPr>
              <a:t>van Samen Slim Deelnemers Werven – 1: Analyseer ambitie/organisatie/omgeving</a:t>
            </a:r>
          </a:p>
        </p:txBody>
      </p:sp>
    </p:spTree>
    <p:extLst>
      <p:ext uri="{BB962C8B-B14F-4D97-AF65-F5344CB8AC3E}">
        <p14:creationId xmlns:p14="http://schemas.microsoft.com/office/powerpoint/2010/main" val="1059828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6"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8">
            <a:extLst>
              <a:ext uri="{FF2B5EF4-FFF2-40B4-BE49-F238E27FC236}">
                <a16:creationId xmlns:a16="http://schemas.microsoft.com/office/drawing/2014/main" id="{73796D51-E7CF-46B5-A238-32D6FD30F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39" name="Picture 2">
            <a:extLst>
              <a:ext uri="{FF2B5EF4-FFF2-40B4-BE49-F238E27FC236}">
                <a16:creationId xmlns:a16="http://schemas.microsoft.com/office/drawing/2014/main" id="{AF75D123-B2AC-483D-B6F4-16E93F705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75997" y="483159"/>
            <a:ext cx="11250063" cy="5891680"/>
          </a:xfrm>
          <a:prstGeom prst="rect">
            <a:avLst/>
          </a:prstGeom>
          <a:noFill/>
          <a:extLst>
            <a:ext uri="{909E8E84-426E-40DD-AFC4-6F175D3DCCD1}">
              <a14:hiddenFill xmlns:a14="http://schemas.microsoft.com/office/drawing/2010/main">
                <a:solidFill>
                  <a:srgbClr val="FFFFFF"/>
                </a:solidFill>
              </a14:hiddenFill>
            </a:ext>
          </a:extLst>
        </p:spPr>
      </p:pic>
      <p:sp>
        <p:nvSpPr>
          <p:cNvPr id="51" name="Titel 1">
            <a:extLst>
              <a:ext uri="{FF2B5EF4-FFF2-40B4-BE49-F238E27FC236}">
                <a16:creationId xmlns:a16="http://schemas.microsoft.com/office/drawing/2014/main" id="{E3793664-5DF7-4319-A863-A50991CECDFC}"/>
              </a:ext>
            </a:extLst>
          </p:cNvPr>
          <p:cNvSpPr>
            <a:spLocks noGrp="1"/>
          </p:cNvSpPr>
          <p:nvPr>
            <p:ph type="title"/>
          </p:nvPr>
        </p:nvSpPr>
        <p:spPr>
          <a:xfrm>
            <a:off x="1106905" y="466458"/>
            <a:ext cx="10608083" cy="1124739"/>
          </a:xfrm>
        </p:spPr>
        <p:txBody>
          <a:bodyPr vert="horz" lIns="91440" tIns="45720" rIns="91440" bIns="45720" rtlCol="0" anchor="b">
            <a:normAutofit/>
          </a:bodyPr>
          <a:lstStyle/>
          <a:p>
            <a:pPr>
              <a:lnSpc>
                <a:spcPct val="90000"/>
              </a:lnSpc>
            </a:pPr>
            <a:r>
              <a:rPr lang="en-US" sz="5400" b="1" dirty="0">
                <a:solidFill>
                  <a:srgbClr val="1F387C"/>
                </a:solidFill>
              </a:rPr>
              <a:t> </a:t>
            </a:r>
            <a:r>
              <a:rPr lang="en-US" sz="5400" b="1" dirty="0" err="1">
                <a:solidFill>
                  <a:srgbClr val="1F387C"/>
                </a:solidFill>
              </a:rPr>
              <a:t>Ambitie</a:t>
            </a:r>
            <a:endParaRPr lang="en-US" sz="5400" b="1" dirty="0">
              <a:solidFill>
                <a:srgbClr val="1F387C"/>
              </a:solidFill>
            </a:endParaRPr>
          </a:p>
        </p:txBody>
      </p:sp>
      <p:grpSp>
        <p:nvGrpSpPr>
          <p:cNvPr id="40" name="Groep 39">
            <a:extLst>
              <a:ext uri="{FF2B5EF4-FFF2-40B4-BE49-F238E27FC236}">
                <a16:creationId xmlns:a16="http://schemas.microsoft.com/office/drawing/2014/main" id="{C8063C42-3F9F-4380-80DD-6B44DA28DC93}"/>
              </a:ext>
            </a:extLst>
          </p:cNvPr>
          <p:cNvGrpSpPr/>
          <p:nvPr/>
        </p:nvGrpSpPr>
        <p:grpSpPr>
          <a:xfrm>
            <a:off x="244217" y="320449"/>
            <a:ext cx="976238" cy="976238"/>
            <a:chOff x="659496" y="5909"/>
            <a:chExt cx="1143139" cy="1143139"/>
          </a:xfrm>
        </p:grpSpPr>
        <p:sp>
          <p:nvSpPr>
            <p:cNvPr id="42" name="Ovaal 41">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a:t>1</a:t>
              </a:r>
            </a:p>
          </p:txBody>
        </p:sp>
      </p:grpSp>
      <p:sp>
        <p:nvSpPr>
          <p:cNvPr id="3" name="Tijdelijke aanduiding voor dianummer 2">
            <a:extLst>
              <a:ext uri="{FF2B5EF4-FFF2-40B4-BE49-F238E27FC236}">
                <a16:creationId xmlns:a16="http://schemas.microsoft.com/office/drawing/2014/main" id="{E3FA4987-D6B3-C87B-C02E-F25C89405EB0}"/>
              </a:ext>
            </a:extLst>
          </p:cNvPr>
          <p:cNvSpPr>
            <a:spLocks noGrp="1"/>
          </p:cNvSpPr>
          <p:nvPr>
            <p:ph type="sldNum" sz="quarter" idx="12"/>
          </p:nvPr>
        </p:nvSpPr>
        <p:spPr/>
        <p:txBody>
          <a:bodyPr/>
          <a:lstStyle/>
          <a:p>
            <a:fld id="{A810D8BF-7984-46B5-8D6B-88EFD947BB0B}" type="slidenum">
              <a:rPr lang="nl-NL" smtClean="0"/>
              <a:t>27</a:t>
            </a:fld>
            <a:endParaRPr lang="nl-NL"/>
          </a:p>
        </p:txBody>
      </p:sp>
      <p:sp>
        <p:nvSpPr>
          <p:cNvPr id="6" name="Tekstvak 5">
            <a:extLst>
              <a:ext uri="{FF2B5EF4-FFF2-40B4-BE49-F238E27FC236}">
                <a16:creationId xmlns:a16="http://schemas.microsoft.com/office/drawing/2014/main" id="{760F97DF-62A9-447A-7B98-0A2F9EF3FEA3}"/>
              </a:ext>
            </a:extLst>
          </p:cNvPr>
          <p:cNvSpPr txBox="1"/>
          <p:nvPr/>
        </p:nvSpPr>
        <p:spPr>
          <a:xfrm>
            <a:off x="1015734" y="112336"/>
            <a:ext cx="10170587" cy="369332"/>
          </a:xfrm>
          <a:prstGeom prst="rect">
            <a:avLst/>
          </a:prstGeom>
          <a:noFill/>
        </p:spPr>
        <p:txBody>
          <a:bodyPr wrap="square">
            <a:spAutoFit/>
          </a:bodyPr>
          <a:lstStyle/>
          <a:p>
            <a:r>
              <a:rPr lang="nl-NL" sz="1800" dirty="0">
                <a:solidFill>
                  <a:schemeClr val="bg1"/>
                </a:solidFill>
              </a:rPr>
              <a:t>De 4 stappen </a:t>
            </a:r>
            <a:r>
              <a:rPr lang="nl-NL" dirty="0">
                <a:solidFill>
                  <a:schemeClr val="bg1"/>
                </a:solidFill>
              </a:rPr>
              <a:t>van Samen Slim Deelnemers Werven – 1: Analyseer ambitie/organisatie/omgeving</a:t>
            </a:r>
          </a:p>
        </p:txBody>
      </p:sp>
    </p:spTree>
    <p:extLst>
      <p:ext uri="{BB962C8B-B14F-4D97-AF65-F5344CB8AC3E}">
        <p14:creationId xmlns:p14="http://schemas.microsoft.com/office/powerpoint/2010/main" val="3598999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6"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05192EFC-5743-411E-968F-927BB1F6CE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70721" y="1760002"/>
            <a:ext cx="6678462" cy="4449132"/>
          </a:xfrm>
          <a:prstGeom prst="rect">
            <a:avLst/>
          </a:prstGeom>
        </p:spPr>
      </p:pic>
      <p:sp>
        <p:nvSpPr>
          <p:cNvPr id="39" name="Titel 1">
            <a:extLst>
              <a:ext uri="{FF2B5EF4-FFF2-40B4-BE49-F238E27FC236}">
                <a16:creationId xmlns:a16="http://schemas.microsoft.com/office/drawing/2014/main" id="{45EAB303-99E2-4344-9E85-079DC5A2273E}"/>
              </a:ext>
            </a:extLst>
          </p:cNvPr>
          <p:cNvSpPr>
            <a:spLocks noGrp="1"/>
          </p:cNvSpPr>
          <p:nvPr>
            <p:ph type="title"/>
          </p:nvPr>
        </p:nvSpPr>
        <p:spPr>
          <a:xfrm>
            <a:off x="477013" y="466458"/>
            <a:ext cx="11237976" cy="1124739"/>
          </a:xfrm>
        </p:spPr>
        <p:txBody>
          <a:bodyPr vert="horz" lIns="91440" tIns="45720" rIns="91440" bIns="45720" rtlCol="0" anchor="b">
            <a:noAutofit/>
          </a:bodyPr>
          <a:lstStyle/>
          <a:p>
            <a:pPr algn="ctr">
              <a:lnSpc>
                <a:spcPct val="90000"/>
              </a:lnSpc>
            </a:pPr>
            <a:r>
              <a:rPr lang="en-US" sz="4400" b="1" dirty="0"/>
              <a:t>  </a:t>
            </a:r>
            <a:r>
              <a:rPr lang="en-US" sz="4400" b="1" dirty="0" err="1"/>
              <a:t>Kwalitatief</a:t>
            </a:r>
            <a:r>
              <a:rPr lang="en-US" sz="4400" b="1" dirty="0"/>
              <a:t> en </a:t>
            </a:r>
            <a:r>
              <a:rPr lang="en-US" sz="4400" b="1" dirty="0" err="1"/>
              <a:t>kwantitatief</a:t>
            </a:r>
            <a:r>
              <a:rPr lang="en-US" sz="4400" b="1" dirty="0"/>
              <a:t> </a:t>
            </a:r>
            <a:r>
              <a:rPr lang="en-US" sz="4400" b="1" dirty="0" err="1"/>
              <a:t>onderzoek</a:t>
            </a:r>
            <a:endParaRPr lang="en-US" sz="4400" b="1" dirty="0"/>
          </a:p>
        </p:txBody>
      </p:sp>
      <p:grpSp>
        <p:nvGrpSpPr>
          <p:cNvPr id="40" name="Groep 39">
            <a:extLst>
              <a:ext uri="{FF2B5EF4-FFF2-40B4-BE49-F238E27FC236}">
                <a16:creationId xmlns:a16="http://schemas.microsoft.com/office/drawing/2014/main" id="{C8063C42-3F9F-4380-80DD-6B44DA28DC93}"/>
              </a:ext>
            </a:extLst>
          </p:cNvPr>
          <p:cNvGrpSpPr/>
          <p:nvPr/>
        </p:nvGrpSpPr>
        <p:grpSpPr>
          <a:xfrm>
            <a:off x="244217" y="320449"/>
            <a:ext cx="976238" cy="976238"/>
            <a:chOff x="659496" y="5909"/>
            <a:chExt cx="1143139" cy="1143139"/>
          </a:xfrm>
        </p:grpSpPr>
        <p:sp>
          <p:nvSpPr>
            <p:cNvPr id="41" name="Ovaal 40">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dirty="0"/>
                <a:t>1</a:t>
              </a:r>
            </a:p>
          </p:txBody>
        </p:sp>
      </p:grpSp>
      <p:sp>
        <p:nvSpPr>
          <p:cNvPr id="3" name="Tijdelijke aanduiding voor dianummer 2">
            <a:extLst>
              <a:ext uri="{FF2B5EF4-FFF2-40B4-BE49-F238E27FC236}">
                <a16:creationId xmlns:a16="http://schemas.microsoft.com/office/drawing/2014/main" id="{5460411C-612E-DF13-E8ED-13A2128E5C32}"/>
              </a:ext>
            </a:extLst>
          </p:cNvPr>
          <p:cNvSpPr>
            <a:spLocks noGrp="1"/>
          </p:cNvSpPr>
          <p:nvPr>
            <p:ph type="sldNum" sz="quarter" idx="12"/>
          </p:nvPr>
        </p:nvSpPr>
        <p:spPr/>
        <p:txBody>
          <a:bodyPr/>
          <a:lstStyle/>
          <a:p>
            <a:fld id="{A810D8BF-7984-46B5-8D6B-88EFD947BB0B}" type="slidenum">
              <a:rPr lang="nl-NL" smtClean="0"/>
              <a:t>28</a:t>
            </a:fld>
            <a:endParaRPr lang="nl-NL"/>
          </a:p>
        </p:txBody>
      </p:sp>
      <p:sp>
        <p:nvSpPr>
          <p:cNvPr id="7" name="Tekstvak 6">
            <a:extLst>
              <a:ext uri="{FF2B5EF4-FFF2-40B4-BE49-F238E27FC236}">
                <a16:creationId xmlns:a16="http://schemas.microsoft.com/office/drawing/2014/main" id="{CB4D4B32-C8D8-486F-75B8-141A8DFFB3E2}"/>
              </a:ext>
            </a:extLst>
          </p:cNvPr>
          <p:cNvSpPr txBox="1"/>
          <p:nvPr/>
        </p:nvSpPr>
        <p:spPr>
          <a:xfrm>
            <a:off x="1015734" y="112336"/>
            <a:ext cx="10170587" cy="369332"/>
          </a:xfrm>
          <a:prstGeom prst="rect">
            <a:avLst/>
          </a:prstGeom>
          <a:noFill/>
        </p:spPr>
        <p:txBody>
          <a:bodyPr wrap="square">
            <a:spAutoFit/>
          </a:bodyPr>
          <a:lstStyle/>
          <a:p>
            <a:r>
              <a:rPr lang="nl-NL" sz="1800" dirty="0">
                <a:solidFill>
                  <a:schemeClr val="bg1"/>
                </a:solidFill>
              </a:rPr>
              <a:t>De 4 stappen </a:t>
            </a:r>
            <a:r>
              <a:rPr lang="nl-NL" dirty="0">
                <a:solidFill>
                  <a:schemeClr val="bg1"/>
                </a:solidFill>
              </a:rPr>
              <a:t>van Samen Slim Deelnemers Werven – 1: Analyseer ambitie/organisatie/omgeving</a:t>
            </a:r>
          </a:p>
        </p:txBody>
      </p:sp>
    </p:spTree>
    <p:extLst>
      <p:ext uri="{BB962C8B-B14F-4D97-AF65-F5344CB8AC3E}">
        <p14:creationId xmlns:p14="http://schemas.microsoft.com/office/powerpoint/2010/main" val="445123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6"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el 1">
            <a:extLst>
              <a:ext uri="{FF2B5EF4-FFF2-40B4-BE49-F238E27FC236}">
                <a16:creationId xmlns:a16="http://schemas.microsoft.com/office/drawing/2014/main" id="{45EAB303-99E2-4344-9E85-079DC5A2273E}"/>
              </a:ext>
            </a:extLst>
          </p:cNvPr>
          <p:cNvSpPr>
            <a:spLocks noGrp="1"/>
          </p:cNvSpPr>
          <p:nvPr>
            <p:ph type="title"/>
          </p:nvPr>
        </p:nvSpPr>
        <p:spPr>
          <a:xfrm>
            <a:off x="477013" y="466458"/>
            <a:ext cx="11237976" cy="1124739"/>
          </a:xfrm>
        </p:spPr>
        <p:txBody>
          <a:bodyPr vert="horz" lIns="91440" tIns="45720" rIns="91440" bIns="45720" rtlCol="0" anchor="b">
            <a:noAutofit/>
          </a:bodyPr>
          <a:lstStyle/>
          <a:p>
            <a:pPr algn="ctr">
              <a:lnSpc>
                <a:spcPct val="90000"/>
              </a:lnSpc>
            </a:pPr>
            <a:r>
              <a:rPr lang="en-US" sz="4400" b="1" dirty="0"/>
              <a:t> </a:t>
            </a:r>
            <a:r>
              <a:rPr lang="en-US" sz="4400" b="1" dirty="0" err="1"/>
              <a:t>Analyse</a:t>
            </a:r>
            <a:r>
              <a:rPr lang="en-US" sz="4400" b="1" dirty="0"/>
              <a:t> van </a:t>
            </a:r>
            <a:r>
              <a:rPr lang="en-US" sz="4400" b="1" dirty="0" err="1"/>
              <a:t>eigen</a:t>
            </a:r>
            <a:r>
              <a:rPr lang="en-US" sz="4400" b="1" dirty="0"/>
              <a:t> </a:t>
            </a:r>
            <a:r>
              <a:rPr lang="en-US" sz="4400" b="1" dirty="0" err="1"/>
              <a:t>aanbod</a:t>
            </a:r>
            <a:endParaRPr lang="en-US" sz="4400" b="1" dirty="0"/>
          </a:p>
        </p:txBody>
      </p:sp>
      <p:grpSp>
        <p:nvGrpSpPr>
          <p:cNvPr id="40" name="Groep 39">
            <a:extLst>
              <a:ext uri="{FF2B5EF4-FFF2-40B4-BE49-F238E27FC236}">
                <a16:creationId xmlns:a16="http://schemas.microsoft.com/office/drawing/2014/main" id="{C8063C42-3F9F-4380-80DD-6B44DA28DC93}"/>
              </a:ext>
            </a:extLst>
          </p:cNvPr>
          <p:cNvGrpSpPr/>
          <p:nvPr/>
        </p:nvGrpSpPr>
        <p:grpSpPr>
          <a:xfrm>
            <a:off x="244217" y="320449"/>
            <a:ext cx="976238" cy="976238"/>
            <a:chOff x="659496" y="5909"/>
            <a:chExt cx="1143139" cy="1143139"/>
          </a:xfrm>
        </p:grpSpPr>
        <p:sp>
          <p:nvSpPr>
            <p:cNvPr id="41" name="Ovaal 40">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dirty="0"/>
                <a:t>1</a:t>
              </a:r>
            </a:p>
          </p:txBody>
        </p:sp>
      </p:grpSp>
      <p:graphicFrame>
        <p:nvGraphicFramePr>
          <p:cNvPr id="2" name="Tabel 1"/>
          <p:cNvGraphicFramePr>
            <a:graphicFrameLocks noGrp="1"/>
          </p:cNvGraphicFramePr>
          <p:nvPr>
            <p:extLst>
              <p:ext uri="{D42A27DB-BD31-4B8C-83A1-F6EECF244321}">
                <p14:modId xmlns:p14="http://schemas.microsoft.com/office/powerpoint/2010/main" val="338766825"/>
              </p:ext>
            </p:extLst>
          </p:nvPr>
        </p:nvGraphicFramePr>
        <p:xfrm>
          <a:off x="1077488" y="2168784"/>
          <a:ext cx="8596314" cy="3117602"/>
        </p:xfrm>
        <a:graphic>
          <a:graphicData uri="http://schemas.openxmlformats.org/drawingml/2006/table">
            <a:tbl>
              <a:tblPr firstRow="1" firstCol="1" bandRow="1">
                <a:tableStyleId>{5C22544A-7EE6-4342-B048-85BDC9FD1C3A}</a:tableStyleId>
              </a:tblPr>
              <a:tblGrid>
                <a:gridCol w="1478392">
                  <a:extLst>
                    <a:ext uri="{9D8B030D-6E8A-4147-A177-3AD203B41FA5}">
                      <a16:colId xmlns:a16="http://schemas.microsoft.com/office/drawing/2014/main" val="20000"/>
                    </a:ext>
                  </a:extLst>
                </a:gridCol>
                <a:gridCol w="259179">
                  <a:extLst>
                    <a:ext uri="{9D8B030D-6E8A-4147-A177-3AD203B41FA5}">
                      <a16:colId xmlns:a16="http://schemas.microsoft.com/office/drawing/2014/main" val="20001"/>
                    </a:ext>
                  </a:extLst>
                </a:gridCol>
                <a:gridCol w="259179">
                  <a:extLst>
                    <a:ext uri="{9D8B030D-6E8A-4147-A177-3AD203B41FA5}">
                      <a16:colId xmlns:a16="http://schemas.microsoft.com/office/drawing/2014/main" val="20002"/>
                    </a:ext>
                  </a:extLst>
                </a:gridCol>
                <a:gridCol w="259774">
                  <a:extLst>
                    <a:ext uri="{9D8B030D-6E8A-4147-A177-3AD203B41FA5}">
                      <a16:colId xmlns:a16="http://schemas.microsoft.com/office/drawing/2014/main" val="20003"/>
                    </a:ext>
                  </a:extLst>
                </a:gridCol>
                <a:gridCol w="259774">
                  <a:extLst>
                    <a:ext uri="{9D8B030D-6E8A-4147-A177-3AD203B41FA5}">
                      <a16:colId xmlns:a16="http://schemas.microsoft.com/office/drawing/2014/main" val="20004"/>
                    </a:ext>
                  </a:extLst>
                </a:gridCol>
                <a:gridCol w="259774">
                  <a:extLst>
                    <a:ext uri="{9D8B030D-6E8A-4147-A177-3AD203B41FA5}">
                      <a16:colId xmlns:a16="http://schemas.microsoft.com/office/drawing/2014/main" val="20005"/>
                    </a:ext>
                  </a:extLst>
                </a:gridCol>
                <a:gridCol w="259774">
                  <a:extLst>
                    <a:ext uri="{9D8B030D-6E8A-4147-A177-3AD203B41FA5}">
                      <a16:colId xmlns:a16="http://schemas.microsoft.com/office/drawing/2014/main" val="20006"/>
                    </a:ext>
                  </a:extLst>
                </a:gridCol>
                <a:gridCol w="259774">
                  <a:extLst>
                    <a:ext uri="{9D8B030D-6E8A-4147-A177-3AD203B41FA5}">
                      <a16:colId xmlns:a16="http://schemas.microsoft.com/office/drawing/2014/main" val="20007"/>
                    </a:ext>
                  </a:extLst>
                </a:gridCol>
                <a:gridCol w="259774">
                  <a:extLst>
                    <a:ext uri="{9D8B030D-6E8A-4147-A177-3AD203B41FA5}">
                      <a16:colId xmlns:a16="http://schemas.microsoft.com/office/drawing/2014/main" val="20008"/>
                    </a:ext>
                  </a:extLst>
                </a:gridCol>
                <a:gridCol w="259774">
                  <a:extLst>
                    <a:ext uri="{9D8B030D-6E8A-4147-A177-3AD203B41FA5}">
                      <a16:colId xmlns:a16="http://schemas.microsoft.com/office/drawing/2014/main" val="20009"/>
                    </a:ext>
                  </a:extLst>
                </a:gridCol>
                <a:gridCol w="287713">
                  <a:extLst>
                    <a:ext uri="{9D8B030D-6E8A-4147-A177-3AD203B41FA5}">
                      <a16:colId xmlns:a16="http://schemas.microsoft.com/office/drawing/2014/main" val="20010"/>
                    </a:ext>
                  </a:extLst>
                </a:gridCol>
                <a:gridCol w="275824">
                  <a:extLst>
                    <a:ext uri="{9D8B030D-6E8A-4147-A177-3AD203B41FA5}">
                      <a16:colId xmlns:a16="http://schemas.microsoft.com/office/drawing/2014/main" val="20011"/>
                    </a:ext>
                  </a:extLst>
                </a:gridCol>
                <a:gridCol w="4217609">
                  <a:extLst>
                    <a:ext uri="{9D8B030D-6E8A-4147-A177-3AD203B41FA5}">
                      <a16:colId xmlns:a16="http://schemas.microsoft.com/office/drawing/2014/main" val="20012"/>
                    </a:ext>
                  </a:extLst>
                </a:gridCol>
              </a:tblGrid>
              <a:tr h="376822">
                <a:tc>
                  <a:txBody>
                    <a:bodyPr/>
                    <a:lstStyle/>
                    <a:p>
                      <a:pPr algn="ctr">
                        <a:lnSpc>
                          <a:spcPct val="107000"/>
                        </a:lnSpc>
                        <a:spcAft>
                          <a:spcPts val="0"/>
                        </a:spcAft>
                      </a:pPr>
                      <a:r>
                        <a:rPr lang="nl-NL" sz="1000" dirty="0">
                          <a:effectLst/>
                        </a:rPr>
                        <a:t>Beoordeel met een cijfer de kwaliteit van:</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gn="ctr">
                        <a:lnSpc>
                          <a:spcPct val="107000"/>
                        </a:lnSpc>
                        <a:spcAft>
                          <a:spcPts val="0"/>
                        </a:spcAft>
                      </a:pPr>
                      <a:r>
                        <a:rPr lang="nl-NL" sz="1000">
                          <a:effectLst/>
                        </a:rPr>
                        <a:t>1</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gn="ctr">
                        <a:lnSpc>
                          <a:spcPct val="107000"/>
                        </a:lnSpc>
                        <a:spcAft>
                          <a:spcPts val="0"/>
                        </a:spcAft>
                      </a:pPr>
                      <a:r>
                        <a:rPr lang="nl-NL" sz="1000">
                          <a:effectLst/>
                        </a:rPr>
                        <a:t>2</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gn="ctr">
                        <a:lnSpc>
                          <a:spcPct val="107000"/>
                        </a:lnSpc>
                        <a:spcAft>
                          <a:spcPts val="0"/>
                        </a:spcAft>
                      </a:pPr>
                      <a:r>
                        <a:rPr lang="nl-NL" sz="1000">
                          <a:effectLst/>
                        </a:rPr>
                        <a:t>3</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gn="ctr">
                        <a:lnSpc>
                          <a:spcPct val="107000"/>
                        </a:lnSpc>
                        <a:spcAft>
                          <a:spcPts val="0"/>
                        </a:spcAft>
                      </a:pPr>
                      <a:r>
                        <a:rPr lang="nl-NL" sz="1000">
                          <a:effectLst/>
                        </a:rPr>
                        <a:t>4</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gn="ctr">
                        <a:lnSpc>
                          <a:spcPct val="107000"/>
                        </a:lnSpc>
                        <a:spcAft>
                          <a:spcPts val="0"/>
                        </a:spcAft>
                      </a:pPr>
                      <a:r>
                        <a:rPr lang="nl-NL" sz="1000">
                          <a:effectLst/>
                        </a:rPr>
                        <a:t>5</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gn="ctr">
                        <a:lnSpc>
                          <a:spcPct val="107000"/>
                        </a:lnSpc>
                        <a:spcAft>
                          <a:spcPts val="0"/>
                        </a:spcAft>
                      </a:pPr>
                      <a:r>
                        <a:rPr lang="nl-NL" sz="1000">
                          <a:effectLst/>
                        </a:rPr>
                        <a:t>6</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gn="ctr">
                        <a:lnSpc>
                          <a:spcPct val="107000"/>
                        </a:lnSpc>
                        <a:spcAft>
                          <a:spcPts val="0"/>
                        </a:spcAft>
                      </a:pPr>
                      <a:r>
                        <a:rPr lang="nl-NL" sz="1000">
                          <a:effectLst/>
                        </a:rPr>
                        <a:t>7</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gn="ctr">
                        <a:lnSpc>
                          <a:spcPct val="107000"/>
                        </a:lnSpc>
                        <a:spcAft>
                          <a:spcPts val="0"/>
                        </a:spcAft>
                      </a:pPr>
                      <a:r>
                        <a:rPr lang="nl-NL" sz="1000">
                          <a:effectLst/>
                        </a:rPr>
                        <a:t>8</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gn="ctr">
                        <a:lnSpc>
                          <a:spcPct val="107000"/>
                        </a:lnSpc>
                        <a:spcAft>
                          <a:spcPts val="0"/>
                        </a:spcAft>
                      </a:pPr>
                      <a:r>
                        <a:rPr lang="nl-NL" sz="1000">
                          <a:effectLst/>
                        </a:rPr>
                        <a:t>9</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gn="ctr">
                        <a:lnSpc>
                          <a:spcPct val="107000"/>
                        </a:lnSpc>
                        <a:spcAft>
                          <a:spcPts val="0"/>
                        </a:spcAft>
                      </a:pPr>
                      <a:r>
                        <a:rPr lang="nl-NL" sz="1000">
                          <a:effectLst/>
                        </a:rPr>
                        <a:t>10</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gn="ctr">
                        <a:lnSpc>
                          <a:spcPct val="107000"/>
                        </a:lnSpc>
                        <a:spcAft>
                          <a:spcPts val="0"/>
                        </a:spcAft>
                      </a:pPr>
                      <a:r>
                        <a:rPr lang="nl-NL" sz="1000">
                          <a:effectLst/>
                        </a:rPr>
                        <a:t>nvt</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gn="ctr">
                        <a:lnSpc>
                          <a:spcPct val="107000"/>
                        </a:lnSpc>
                        <a:spcAft>
                          <a:spcPts val="0"/>
                        </a:spcAft>
                      </a:pPr>
                      <a:r>
                        <a:rPr lang="nl-NL" sz="1000">
                          <a:effectLst/>
                        </a:rPr>
                        <a:t>Met welke aanpassing(en) zou het aanbod nog beter aansluiten bij jouw wensen?</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extLst>
                  <a:ext uri="{0D108BD9-81ED-4DB2-BD59-A6C34878D82A}">
                    <a16:rowId xmlns:a16="http://schemas.microsoft.com/office/drawing/2014/main" val="10000"/>
                  </a:ext>
                </a:extLst>
              </a:tr>
              <a:tr h="164787">
                <a:tc>
                  <a:txBody>
                    <a:bodyPr/>
                    <a:lstStyle/>
                    <a:p>
                      <a:pPr>
                        <a:lnSpc>
                          <a:spcPct val="107000"/>
                        </a:lnSpc>
                        <a:spcAft>
                          <a:spcPts val="0"/>
                        </a:spcAft>
                      </a:pPr>
                      <a:r>
                        <a:rPr lang="nl-NL" sz="1000" dirty="0">
                          <a:effectLst/>
                        </a:rPr>
                        <a:t>Repetities</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extLst>
                  <a:ext uri="{0D108BD9-81ED-4DB2-BD59-A6C34878D82A}">
                    <a16:rowId xmlns:a16="http://schemas.microsoft.com/office/drawing/2014/main" val="10001"/>
                  </a:ext>
                </a:extLst>
              </a:tr>
              <a:tr h="164787">
                <a:tc>
                  <a:txBody>
                    <a:bodyPr/>
                    <a:lstStyle/>
                    <a:p>
                      <a:pPr>
                        <a:lnSpc>
                          <a:spcPct val="107000"/>
                        </a:lnSpc>
                        <a:spcAft>
                          <a:spcPts val="0"/>
                        </a:spcAft>
                      </a:pPr>
                      <a:r>
                        <a:rPr lang="nl-NL" sz="1000">
                          <a:effectLst/>
                        </a:rPr>
                        <a:t>Lessen</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dirty="0">
                          <a:effectLst/>
                        </a:rPr>
                        <a:t> </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extLst>
                  <a:ext uri="{0D108BD9-81ED-4DB2-BD59-A6C34878D82A}">
                    <a16:rowId xmlns:a16="http://schemas.microsoft.com/office/drawing/2014/main" val="10002"/>
                  </a:ext>
                </a:extLst>
              </a:tr>
              <a:tr h="329573">
                <a:tc>
                  <a:txBody>
                    <a:bodyPr/>
                    <a:lstStyle/>
                    <a:p>
                      <a:pPr>
                        <a:lnSpc>
                          <a:spcPct val="107000"/>
                        </a:lnSpc>
                        <a:spcAft>
                          <a:spcPts val="0"/>
                        </a:spcAft>
                      </a:pPr>
                      <a:r>
                        <a:rPr lang="nl-NL" sz="1000">
                          <a:effectLst/>
                        </a:rPr>
                        <a:t>Uitvoeringen/presentaties</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extLst>
                  <a:ext uri="{0D108BD9-81ED-4DB2-BD59-A6C34878D82A}">
                    <a16:rowId xmlns:a16="http://schemas.microsoft.com/office/drawing/2014/main" val="10003"/>
                  </a:ext>
                </a:extLst>
              </a:tr>
              <a:tr h="494360">
                <a:tc>
                  <a:txBody>
                    <a:bodyPr/>
                    <a:lstStyle/>
                    <a:p>
                      <a:pPr>
                        <a:lnSpc>
                          <a:spcPct val="107000"/>
                        </a:lnSpc>
                        <a:spcAft>
                          <a:spcPts val="0"/>
                        </a:spcAft>
                      </a:pPr>
                      <a:r>
                        <a:rPr lang="nl-NL" sz="1000">
                          <a:effectLst/>
                        </a:rPr>
                        <a:t>Evenementen/concoursen/</a:t>
                      </a:r>
                    </a:p>
                    <a:p>
                      <a:pPr>
                        <a:lnSpc>
                          <a:spcPct val="107000"/>
                        </a:lnSpc>
                        <a:spcAft>
                          <a:spcPts val="0"/>
                        </a:spcAft>
                      </a:pPr>
                      <a:r>
                        <a:rPr lang="nl-NL" sz="1000">
                          <a:effectLst/>
                        </a:rPr>
                        <a:t>wedstrijden</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dirty="0">
                          <a:effectLst/>
                        </a:rPr>
                        <a:t> </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extLst>
                  <a:ext uri="{0D108BD9-81ED-4DB2-BD59-A6C34878D82A}">
                    <a16:rowId xmlns:a16="http://schemas.microsoft.com/office/drawing/2014/main" val="10004"/>
                  </a:ext>
                </a:extLst>
              </a:tr>
              <a:tr h="329573">
                <a:tc>
                  <a:txBody>
                    <a:bodyPr/>
                    <a:lstStyle/>
                    <a:p>
                      <a:pPr>
                        <a:lnSpc>
                          <a:spcPct val="107000"/>
                        </a:lnSpc>
                        <a:spcAft>
                          <a:spcPts val="0"/>
                        </a:spcAft>
                      </a:pPr>
                      <a:r>
                        <a:rPr lang="nl-NL" sz="1000">
                          <a:effectLst/>
                        </a:rPr>
                        <a:t>Begeleiding (docent, dirigent, enz.)</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dirty="0">
                          <a:effectLst/>
                        </a:rPr>
                        <a:t> </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dirty="0">
                          <a:effectLst/>
                        </a:rPr>
                        <a:t> </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extLst>
                  <a:ext uri="{0D108BD9-81ED-4DB2-BD59-A6C34878D82A}">
                    <a16:rowId xmlns:a16="http://schemas.microsoft.com/office/drawing/2014/main" val="10005"/>
                  </a:ext>
                </a:extLst>
              </a:tr>
              <a:tr h="164787">
                <a:tc>
                  <a:txBody>
                    <a:bodyPr/>
                    <a:lstStyle/>
                    <a:p>
                      <a:pPr>
                        <a:lnSpc>
                          <a:spcPct val="107000"/>
                        </a:lnSpc>
                        <a:spcAft>
                          <a:spcPts val="0"/>
                        </a:spcAft>
                      </a:pPr>
                      <a:r>
                        <a:rPr lang="nl-NL" sz="1000">
                          <a:effectLst/>
                        </a:rPr>
                        <a:t>Dag/tijd</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extLst>
                  <a:ext uri="{0D108BD9-81ED-4DB2-BD59-A6C34878D82A}">
                    <a16:rowId xmlns:a16="http://schemas.microsoft.com/office/drawing/2014/main" val="10006"/>
                  </a:ext>
                </a:extLst>
              </a:tr>
              <a:tr h="164787">
                <a:tc>
                  <a:txBody>
                    <a:bodyPr/>
                    <a:lstStyle/>
                    <a:p>
                      <a:pPr>
                        <a:lnSpc>
                          <a:spcPct val="107000"/>
                        </a:lnSpc>
                        <a:spcAft>
                          <a:spcPts val="0"/>
                        </a:spcAft>
                      </a:pPr>
                      <a:r>
                        <a:rPr lang="nl-NL" sz="1000" dirty="0">
                          <a:effectLst/>
                        </a:rPr>
                        <a:t>Groepsgrootte</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extLst>
                  <a:ext uri="{0D108BD9-81ED-4DB2-BD59-A6C34878D82A}">
                    <a16:rowId xmlns:a16="http://schemas.microsoft.com/office/drawing/2014/main" val="10007"/>
                  </a:ext>
                </a:extLst>
              </a:tr>
              <a:tr h="164787">
                <a:tc>
                  <a:txBody>
                    <a:bodyPr/>
                    <a:lstStyle/>
                    <a:p>
                      <a:pPr>
                        <a:lnSpc>
                          <a:spcPct val="107000"/>
                        </a:lnSpc>
                        <a:spcAft>
                          <a:spcPts val="0"/>
                        </a:spcAft>
                      </a:pPr>
                      <a:r>
                        <a:rPr lang="nl-NL" sz="1000">
                          <a:effectLst/>
                        </a:rPr>
                        <a:t>Sfeer in de groep</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extLst>
                  <a:ext uri="{0D108BD9-81ED-4DB2-BD59-A6C34878D82A}">
                    <a16:rowId xmlns:a16="http://schemas.microsoft.com/office/drawing/2014/main" val="10008"/>
                  </a:ext>
                </a:extLst>
              </a:tr>
              <a:tr h="164787">
                <a:tc>
                  <a:txBody>
                    <a:bodyPr/>
                    <a:lstStyle/>
                    <a:p>
                      <a:pPr>
                        <a:lnSpc>
                          <a:spcPct val="107000"/>
                        </a:lnSpc>
                        <a:spcAft>
                          <a:spcPts val="0"/>
                        </a:spcAft>
                      </a:pPr>
                      <a:r>
                        <a:rPr lang="nl-NL" sz="1000">
                          <a:effectLst/>
                        </a:rPr>
                        <a:t>Omgangsvormen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extLst>
                  <a:ext uri="{0D108BD9-81ED-4DB2-BD59-A6C34878D82A}">
                    <a16:rowId xmlns:a16="http://schemas.microsoft.com/office/drawing/2014/main" val="10009"/>
                  </a:ext>
                </a:extLst>
              </a:tr>
              <a:tr h="164787">
                <a:tc>
                  <a:txBody>
                    <a:bodyPr/>
                    <a:lstStyle/>
                    <a:p>
                      <a:pPr>
                        <a:lnSpc>
                          <a:spcPct val="107000"/>
                        </a:lnSpc>
                        <a:spcAft>
                          <a:spcPts val="0"/>
                        </a:spcAft>
                      </a:pPr>
                      <a:r>
                        <a:rPr lang="nl-NL" sz="1000">
                          <a:effectLst/>
                        </a:rPr>
                        <a:t>Locatie</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extLst>
                  <a:ext uri="{0D108BD9-81ED-4DB2-BD59-A6C34878D82A}">
                    <a16:rowId xmlns:a16="http://schemas.microsoft.com/office/drawing/2014/main" val="10010"/>
                  </a:ext>
                </a:extLst>
              </a:tr>
              <a:tr h="164787">
                <a:tc>
                  <a:txBody>
                    <a:bodyPr/>
                    <a:lstStyle/>
                    <a:p>
                      <a:pPr>
                        <a:lnSpc>
                          <a:spcPct val="107000"/>
                        </a:lnSpc>
                        <a:spcAft>
                          <a:spcPts val="0"/>
                        </a:spcAft>
                      </a:pPr>
                      <a:r>
                        <a:rPr lang="nl-NL" sz="1000">
                          <a:effectLst/>
                        </a:rPr>
                        <a:t>Materialen</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extLst>
                  <a:ext uri="{0D108BD9-81ED-4DB2-BD59-A6C34878D82A}">
                    <a16:rowId xmlns:a16="http://schemas.microsoft.com/office/drawing/2014/main" val="10011"/>
                  </a:ext>
                </a:extLst>
              </a:tr>
              <a:tr h="164787">
                <a:tc>
                  <a:txBody>
                    <a:bodyPr/>
                    <a:lstStyle/>
                    <a:p>
                      <a:pPr>
                        <a:lnSpc>
                          <a:spcPct val="107000"/>
                        </a:lnSpc>
                        <a:spcAft>
                          <a:spcPts val="0"/>
                        </a:spcAft>
                      </a:pPr>
                      <a:r>
                        <a:rPr lang="nl-NL" sz="1000">
                          <a:effectLst/>
                        </a:rPr>
                        <a:t>Lidmaatschapsvorm*</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tc>
                  <a:txBody>
                    <a:bodyPr/>
                    <a:lstStyle/>
                    <a:p>
                      <a:pPr>
                        <a:lnSpc>
                          <a:spcPct val="107000"/>
                        </a:lnSpc>
                        <a:spcAft>
                          <a:spcPts val="0"/>
                        </a:spcAft>
                      </a:pPr>
                      <a:r>
                        <a:rPr lang="nl-NL" sz="1000" dirty="0">
                          <a:effectLst/>
                        </a:rPr>
                        <a:t> </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998" marR="62998" marT="0" marB="0" anchor="ctr"/>
                </a:tc>
                <a:extLst>
                  <a:ext uri="{0D108BD9-81ED-4DB2-BD59-A6C34878D82A}">
                    <a16:rowId xmlns:a16="http://schemas.microsoft.com/office/drawing/2014/main" val="10012"/>
                  </a:ext>
                </a:extLst>
              </a:tr>
            </a:tbl>
          </a:graphicData>
        </a:graphic>
      </p:graphicFrame>
      <p:sp>
        <p:nvSpPr>
          <p:cNvPr id="3" name="Rectangle 1"/>
          <p:cNvSpPr>
            <a:spLocks noChangeArrowheads="1"/>
          </p:cNvSpPr>
          <p:nvPr/>
        </p:nvSpPr>
        <p:spPr bwMode="auto">
          <a:xfrm>
            <a:off x="992970" y="1431036"/>
            <a:ext cx="746390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nl-NL" altLang="nl-NL" sz="1100" b="1" dirty="0">
                <a:latin typeface="Calibri" panose="020F0502020204030204" pitchFamily="34" charset="0"/>
                <a:ea typeface="Calibri" panose="020F0502020204030204" pitchFamily="34" charset="0"/>
                <a:cs typeface="Times New Roman" panose="02020603050405020304" pitchFamily="18" charset="0"/>
              </a:rPr>
              <a:t>Vragenlijst tevredenheid deelnemers</a:t>
            </a:r>
            <a:endParaRPr kumimoji="0" lang="nl-NL" altLang="nl-NL"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Aan de hand van deze analyse onder onze deelnemers bekijkt onze organisatie per doelgroep of het aanbod nog aansluit bij de </a:t>
            </a:r>
            <a:br>
              <a:rPr kumimoji="0" lang="nl-NL" altLang="nl-NL"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nl-NL" altLang="nl-NL"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huidige en toekomstige wensen van onze deelnemers. </a:t>
            </a:r>
            <a:endParaRPr kumimoji="0" lang="nl-NL" altLang="nl-NL"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Binnen welke groep ben jij of je kind actief binnen onze organisatie?</a:t>
            </a:r>
            <a:r>
              <a:rPr kumimoji="0" lang="nl-NL" altLang="nl-NL" sz="1100" b="0" i="0" u="none" strike="noStrike" cap="none" normalizeH="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5" name="Tekstvak 4"/>
          <p:cNvSpPr txBox="1"/>
          <p:nvPr/>
        </p:nvSpPr>
        <p:spPr>
          <a:xfrm>
            <a:off x="998597" y="5248600"/>
            <a:ext cx="8980743" cy="1107996"/>
          </a:xfrm>
          <a:prstGeom prst="rect">
            <a:avLst/>
          </a:prstGeom>
          <a:noFill/>
        </p:spPr>
        <p:txBody>
          <a:bodyPr wrap="square" rtlCol="0">
            <a:spAutoFit/>
          </a:bodyPr>
          <a:lstStyle/>
          <a:p>
            <a:r>
              <a:rPr lang="nl-NL" sz="1100" dirty="0">
                <a:latin typeface="Calibri" panose="020F0502020204030204" pitchFamily="34" charset="0"/>
                <a:cs typeface="Calibri" panose="020F0502020204030204" pitchFamily="34" charset="0"/>
              </a:rPr>
              <a:t>- Worden er voldoende nevenactiviteiten voor jouw doelgroep georganiseerd? Indien nee, aan welke aanvullende activiteiten zou je behoefte hebben?</a:t>
            </a:r>
          </a:p>
          <a:p>
            <a:r>
              <a:rPr lang="nl-NL" sz="1100" dirty="0">
                <a:latin typeface="Calibri" panose="020F0502020204030204" pitchFamily="34" charset="0"/>
                <a:cs typeface="Calibri" panose="020F0502020204030204" pitchFamily="34" charset="0"/>
              </a:rPr>
              <a:t>- Op welke wijze zouden wij je nog meer kunnen betrekken bij de organisatie?</a:t>
            </a:r>
            <a:br>
              <a:rPr lang="nl-NL" sz="1100" dirty="0">
                <a:latin typeface="Calibri" panose="020F0502020204030204" pitchFamily="34" charset="0"/>
                <a:cs typeface="Calibri" panose="020F0502020204030204" pitchFamily="34" charset="0"/>
              </a:rPr>
            </a:br>
            <a:r>
              <a:rPr lang="nl-NL" sz="1100" dirty="0">
                <a:latin typeface="Calibri" panose="020F0502020204030204" pitchFamily="34" charset="0"/>
                <a:cs typeface="Calibri" panose="020F0502020204030204" pitchFamily="34" charset="0"/>
              </a:rPr>
              <a:t>- Welke 3 factoren waardeer jij het meest aan het huidige aanbod?</a:t>
            </a:r>
          </a:p>
          <a:p>
            <a:r>
              <a:rPr lang="nl-NL" sz="1100" dirty="0">
                <a:latin typeface="Calibri" panose="020F0502020204030204" pitchFamily="34" charset="0"/>
                <a:cs typeface="Calibri" panose="020F0502020204030204" pitchFamily="34" charset="0"/>
              </a:rPr>
              <a:t>- Wat zijn de 3 grootste knelpunten die je ervaart om deel te nemen aan het huidige aanbod?</a:t>
            </a:r>
          </a:p>
          <a:p>
            <a:r>
              <a:rPr lang="nl-NL" sz="1100" dirty="0">
                <a:latin typeface="Calibri" panose="020F0502020204030204" pitchFamily="34" charset="0"/>
                <a:cs typeface="Calibri" panose="020F0502020204030204" pitchFamily="34" charset="0"/>
              </a:rPr>
              <a:t>- In welke situatie zou het huidige aanbod niet meer aansluiten bij je wensen en ben je daardoor genoodzaakt om af te haken? Op welke manier kan het aanbod zo worden aangepast, dat dit wordt voorkomen? </a:t>
            </a:r>
          </a:p>
        </p:txBody>
      </p:sp>
      <p:sp>
        <p:nvSpPr>
          <p:cNvPr id="6" name="Tijdelijke aanduiding voor dianummer 5">
            <a:extLst>
              <a:ext uri="{FF2B5EF4-FFF2-40B4-BE49-F238E27FC236}">
                <a16:creationId xmlns:a16="http://schemas.microsoft.com/office/drawing/2014/main" id="{A9F6A930-BDC8-5F3F-CE6D-2AEE31868CE9}"/>
              </a:ext>
            </a:extLst>
          </p:cNvPr>
          <p:cNvSpPr>
            <a:spLocks noGrp="1"/>
          </p:cNvSpPr>
          <p:nvPr>
            <p:ph type="sldNum" sz="quarter" idx="12"/>
          </p:nvPr>
        </p:nvSpPr>
        <p:spPr/>
        <p:txBody>
          <a:bodyPr/>
          <a:lstStyle/>
          <a:p>
            <a:fld id="{A810D8BF-7984-46B5-8D6B-88EFD947BB0B}" type="slidenum">
              <a:rPr lang="nl-NL" smtClean="0"/>
              <a:t>29</a:t>
            </a:fld>
            <a:endParaRPr lang="nl-NL"/>
          </a:p>
        </p:txBody>
      </p:sp>
      <p:sp>
        <p:nvSpPr>
          <p:cNvPr id="9" name="Tekstvak 8">
            <a:extLst>
              <a:ext uri="{FF2B5EF4-FFF2-40B4-BE49-F238E27FC236}">
                <a16:creationId xmlns:a16="http://schemas.microsoft.com/office/drawing/2014/main" id="{7FC73E23-34C2-8B22-A3BD-7E666417ECC9}"/>
              </a:ext>
            </a:extLst>
          </p:cNvPr>
          <p:cNvSpPr txBox="1"/>
          <p:nvPr/>
        </p:nvSpPr>
        <p:spPr>
          <a:xfrm>
            <a:off x="1015734" y="112336"/>
            <a:ext cx="10170587" cy="369332"/>
          </a:xfrm>
          <a:prstGeom prst="rect">
            <a:avLst/>
          </a:prstGeom>
          <a:noFill/>
        </p:spPr>
        <p:txBody>
          <a:bodyPr wrap="square">
            <a:spAutoFit/>
          </a:bodyPr>
          <a:lstStyle/>
          <a:p>
            <a:r>
              <a:rPr lang="nl-NL" sz="1800" dirty="0">
                <a:solidFill>
                  <a:schemeClr val="bg1"/>
                </a:solidFill>
              </a:rPr>
              <a:t>De 4 stappen </a:t>
            </a:r>
            <a:r>
              <a:rPr lang="nl-NL" dirty="0">
                <a:solidFill>
                  <a:schemeClr val="bg1"/>
                </a:solidFill>
              </a:rPr>
              <a:t>van Samen Slim Deelnemers Werven – 1: Analyseer ambitie/organisatie/omgeving</a:t>
            </a:r>
          </a:p>
        </p:txBody>
      </p:sp>
    </p:spTree>
    <p:extLst>
      <p:ext uri="{BB962C8B-B14F-4D97-AF65-F5344CB8AC3E}">
        <p14:creationId xmlns:p14="http://schemas.microsoft.com/office/powerpoint/2010/main" val="2214600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66C5034B-DB74-4067-BE99-AF8D32AC3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24854" y="1929027"/>
            <a:ext cx="4823186" cy="3403496"/>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66DCE0D2-F7B5-4BBA-9BD6-07BF60B28A7E}"/>
              </a:ext>
            </a:extLst>
          </p:cNvPr>
          <p:cNvSpPr>
            <a:spLocks noGrp="1"/>
          </p:cNvSpPr>
          <p:nvPr>
            <p:ph type="title"/>
          </p:nvPr>
        </p:nvSpPr>
        <p:spPr>
          <a:xfrm>
            <a:off x="4568020" y="0"/>
            <a:ext cx="4843849" cy="6178378"/>
          </a:xfrm>
          <a:prstGeom prst="rect">
            <a:avLst/>
          </a:prstGeom>
        </p:spPr>
        <p:txBody>
          <a:bodyPr vert="horz" lIns="91440" tIns="45720" rIns="91440" bIns="45720" rtlCol="0" anchor="b">
            <a:noAutofit/>
          </a:bodyPr>
          <a:lstStyle/>
          <a:p>
            <a:pPr algn="r">
              <a:lnSpc>
                <a:spcPct val="90000"/>
              </a:lnSpc>
            </a:pPr>
            <a:r>
              <a:rPr lang="en-US" altLang="nl-NL" sz="2800" b="1" dirty="0">
                <a:solidFill>
                  <a:schemeClr val="tx1">
                    <a:lumMod val="65000"/>
                    <a:lumOff val="35000"/>
                  </a:schemeClr>
                </a:solidFill>
              </a:rPr>
              <a:t>Quinta Clason</a:t>
            </a:r>
            <a:br>
              <a:rPr lang="en-US" altLang="nl-NL" sz="2800" b="1" dirty="0">
                <a:solidFill>
                  <a:schemeClr val="tx1">
                    <a:lumMod val="65000"/>
                    <a:lumOff val="35000"/>
                  </a:schemeClr>
                </a:solidFill>
              </a:rPr>
            </a:br>
            <a:r>
              <a:rPr lang="en-US" altLang="nl-NL" sz="2800" dirty="0" err="1">
                <a:solidFill>
                  <a:schemeClr val="tx1">
                    <a:lumMod val="65000"/>
                    <a:lumOff val="35000"/>
                  </a:schemeClr>
                </a:solidFill>
              </a:rPr>
              <a:t>Cultuurmakelaar</a:t>
            </a:r>
            <a:r>
              <a:rPr lang="en-US" altLang="nl-NL" sz="2800" dirty="0">
                <a:solidFill>
                  <a:schemeClr val="tx1">
                    <a:lumMod val="65000"/>
                    <a:lumOff val="35000"/>
                  </a:schemeClr>
                </a:solidFill>
              </a:rPr>
              <a:t> </a:t>
            </a:r>
            <a:br>
              <a:rPr lang="en-US" altLang="nl-NL" sz="2800" dirty="0">
                <a:solidFill>
                  <a:schemeClr val="tx1">
                    <a:lumMod val="65000"/>
                    <a:lumOff val="35000"/>
                  </a:schemeClr>
                </a:solidFill>
              </a:rPr>
            </a:br>
            <a:r>
              <a:rPr lang="en-US" altLang="nl-NL" sz="2800" dirty="0">
                <a:solidFill>
                  <a:schemeClr val="tx1">
                    <a:lumMod val="65000"/>
                    <a:lumOff val="35000"/>
                  </a:schemeClr>
                </a:solidFill>
              </a:rPr>
              <a:t>Almelo </a:t>
            </a:r>
            <a:r>
              <a:rPr lang="en-US" altLang="nl-NL" sz="2800" dirty="0" err="1">
                <a:solidFill>
                  <a:schemeClr val="tx1">
                    <a:lumMod val="65000"/>
                    <a:lumOff val="35000"/>
                  </a:schemeClr>
                </a:solidFill>
              </a:rPr>
              <a:t>en</a:t>
            </a:r>
            <a:r>
              <a:rPr lang="en-US" altLang="nl-NL" sz="2800" dirty="0">
                <a:solidFill>
                  <a:schemeClr val="tx1">
                    <a:lumMod val="65000"/>
                    <a:lumOff val="35000"/>
                  </a:schemeClr>
                </a:solidFill>
              </a:rPr>
              <a:t> Enschede</a:t>
            </a:r>
            <a:br>
              <a:rPr lang="en-US" altLang="nl-NL" sz="2800" b="1" dirty="0">
                <a:solidFill>
                  <a:schemeClr val="tx1">
                    <a:lumMod val="65000"/>
                    <a:lumOff val="35000"/>
                  </a:schemeClr>
                </a:solidFill>
              </a:rPr>
            </a:br>
            <a:br>
              <a:rPr lang="en-US" altLang="nl-NL" sz="2800" b="1" dirty="0">
                <a:solidFill>
                  <a:schemeClr val="tx1">
                    <a:lumMod val="65000"/>
                    <a:lumOff val="35000"/>
                  </a:schemeClr>
                </a:solidFill>
              </a:rPr>
            </a:br>
            <a:br>
              <a:rPr lang="en-US" altLang="nl-NL" sz="2800" b="1" dirty="0">
                <a:solidFill>
                  <a:schemeClr val="tx1">
                    <a:lumMod val="65000"/>
                    <a:lumOff val="35000"/>
                  </a:schemeClr>
                </a:solidFill>
              </a:rPr>
            </a:br>
            <a:r>
              <a:rPr lang="en-US" altLang="nl-NL" sz="2400" dirty="0">
                <a:solidFill>
                  <a:schemeClr val="tx1">
                    <a:lumMod val="65000"/>
                    <a:lumOff val="35000"/>
                  </a:schemeClr>
                </a:solidFill>
              </a:rPr>
              <a:t>10 </a:t>
            </a:r>
            <a:r>
              <a:rPr lang="en-US" altLang="nl-NL" sz="2400" dirty="0" err="1">
                <a:solidFill>
                  <a:schemeClr val="tx1">
                    <a:lumMod val="65000"/>
                    <a:lumOff val="35000"/>
                  </a:schemeClr>
                </a:solidFill>
              </a:rPr>
              <a:t>jaar</a:t>
            </a:r>
            <a:r>
              <a:rPr lang="en-US" altLang="nl-NL" sz="2400" dirty="0">
                <a:solidFill>
                  <a:schemeClr val="tx1">
                    <a:lumMod val="65000"/>
                    <a:lumOff val="35000"/>
                  </a:schemeClr>
                </a:solidFill>
              </a:rPr>
              <a:t> </a:t>
            </a:r>
            <a:r>
              <a:rPr lang="en-US" altLang="nl-NL" sz="2400" dirty="0" err="1">
                <a:solidFill>
                  <a:schemeClr val="tx1">
                    <a:lumMod val="65000"/>
                    <a:lumOff val="35000"/>
                  </a:schemeClr>
                </a:solidFill>
              </a:rPr>
              <a:t>werkzaam</a:t>
            </a:r>
            <a:r>
              <a:rPr lang="en-US" altLang="nl-NL" sz="2400" dirty="0">
                <a:solidFill>
                  <a:schemeClr val="tx1">
                    <a:lumMod val="65000"/>
                    <a:lumOff val="35000"/>
                  </a:schemeClr>
                </a:solidFill>
              </a:rPr>
              <a:t>: </a:t>
            </a:r>
            <a:br>
              <a:rPr lang="en-US" altLang="nl-NL" sz="2400" dirty="0">
                <a:solidFill>
                  <a:schemeClr val="tx1">
                    <a:lumMod val="65000"/>
                    <a:lumOff val="35000"/>
                  </a:schemeClr>
                </a:solidFill>
              </a:rPr>
            </a:br>
            <a:r>
              <a:rPr lang="en-US" altLang="nl-NL" sz="2400" dirty="0" err="1">
                <a:solidFill>
                  <a:schemeClr val="tx1">
                    <a:lumMod val="65000"/>
                    <a:lumOff val="35000"/>
                  </a:schemeClr>
                </a:solidFill>
              </a:rPr>
              <a:t>informatie</a:t>
            </a:r>
            <a:r>
              <a:rPr lang="en-US" altLang="nl-NL" sz="2400" dirty="0">
                <a:solidFill>
                  <a:schemeClr val="tx1">
                    <a:lumMod val="65000"/>
                    <a:lumOff val="35000"/>
                  </a:schemeClr>
                </a:solidFill>
              </a:rPr>
              <a:t> en </a:t>
            </a:r>
            <a:r>
              <a:rPr lang="en-US" altLang="nl-NL" sz="2400" dirty="0" err="1">
                <a:solidFill>
                  <a:schemeClr val="tx1">
                    <a:lumMod val="65000"/>
                    <a:lumOff val="35000"/>
                  </a:schemeClr>
                </a:solidFill>
              </a:rPr>
              <a:t>advies</a:t>
            </a:r>
            <a:r>
              <a:rPr lang="en-US" altLang="nl-NL" sz="2400" dirty="0">
                <a:solidFill>
                  <a:schemeClr val="tx1">
                    <a:lumMod val="65000"/>
                    <a:lumOff val="35000"/>
                  </a:schemeClr>
                </a:solidFill>
              </a:rPr>
              <a:t> aan het </a:t>
            </a:r>
            <a:r>
              <a:rPr lang="en-US" altLang="nl-NL" sz="2400" dirty="0" err="1">
                <a:solidFill>
                  <a:schemeClr val="tx1">
                    <a:lumMod val="65000"/>
                    <a:lumOff val="35000"/>
                  </a:schemeClr>
                </a:solidFill>
              </a:rPr>
              <a:t>culturele</a:t>
            </a:r>
            <a:r>
              <a:rPr lang="en-US" altLang="nl-NL" sz="2400" dirty="0">
                <a:solidFill>
                  <a:schemeClr val="tx1">
                    <a:lumMod val="65000"/>
                    <a:lumOff val="35000"/>
                  </a:schemeClr>
                </a:solidFill>
              </a:rPr>
              <a:t> veld</a:t>
            </a:r>
            <a:br>
              <a:rPr lang="en-US" altLang="nl-NL" sz="2400" dirty="0">
                <a:solidFill>
                  <a:schemeClr val="tx1">
                    <a:lumMod val="65000"/>
                    <a:lumOff val="35000"/>
                  </a:schemeClr>
                </a:solidFill>
              </a:rPr>
            </a:br>
            <a:br>
              <a:rPr lang="en-US" altLang="nl-NL" sz="2400" dirty="0">
                <a:solidFill>
                  <a:schemeClr val="tx1">
                    <a:lumMod val="65000"/>
                    <a:lumOff val="35000"/>
                  </a:schemeClr>
                </a:solidFill>
              </a:rPr>
            </a:br>
            <a:r>
              <a:rPr lang="en-US" altLang="nl-NL" sz="2400" dirty="0" err="1">
                <a:solidFill>
                  <a:schemeClr val="tx1">
                    <a:lumMod val="65000"/>
                    <a:lumOff val="35000"/>
                  </a:schemeClr>
                </a:solidFill>
              </a:rPr>
              <a:t>Ervaring</a:t>
            </a:r>
            <a:r>
              <a:rPr lang="en-US" altLang="nl-NL" sz="2400" dirty="0">
                <a:solidFill>
                  <a:schemeClr val="tx1">
                    <a:lumMod val="65000"/>
                    <a:lumOff val="35000"/>
                  </a:schemeClr>
                </a:solidFill>
              </a:rPr>
              <a:t> </a:t>
            </a:r>
            <a:r>
              <a:rPr lang="en-US" altLang="nl-NL" sz="2400" dirty="0" err="1">
                <a:solidFill>
                  <a:schemeClr val="tx1">
                    <a:lumMod val="65000"/>
                    <a:lumOff val="35000"/>
                  </a:schemeClr>
                </a:solidFill>
              </a:rPr>
              <a:t>als</a:t>
            </a:r>
            <a:r>
              <a:rPr lang="en-US" altLang="nl-NL" sz="2400" dirty="0">
                <a:solidFill>
                  <a:schemeClr val="tx1">
                    <a:lumMod val="65000"/>
                    <a:lumOff val="35000"/>
                  </a:schemeClr>
                </a:solidFill>
              </a:rPr>
              <a:t> </a:t>
            </a:r>
            <a:r>
              <a:rPr lang="en-US" altLang="nl-NL" sz="2400" dirty="0" err="1">
                <a:solidFill>
                  <a:schemeClr val="tx1">
                    <a:lumMod val="65000"/>
                    <a:lumOff val="35000"/>
                  </a:schemeClr>
                </a:solidFill>
              </a:rPr>
              <a:t>vrijwilliger</a:t>
            </a:r>
            <a:r>
              <a:rPr lang="en-US" altLang="nl-NL" sz="2400" dirty="0">
                <a:solidFill>
                  <a:schemeClr val="tx1">
                    <a:lumMod val="65000"/>
                    <a:lumOff val="35000"/>
                  </a:schemeClr>
                </a:solidFill>
              </a:rPr>
              <a:t>: </a:t>
            </a:r>
            <a:br>
              <a:rPr lang="en-US" altLang="nl-NL" sz="2400" dirty="0">
                <a:solidFill>
                  <a:schemeClr val="tx1">
                    <a:lumMod val="65000"/>
                    <a:lumOff val="35000"/>
                  </a:schemeClr>
                </a:solidFill>
              </a:rPr>
            </a:br>
            <a:r>
              <a:rPr lang="en-US" altLang="nl-NL" sz="2400" dirty="0" err="1">
                <a:solidFill>
                  <a:schemeClr val="tx1">
                    <a:lumMod val="65000"/>
                    <a:lumOff val="35000"/>
                  </a:schemeClr>
                </a:solidFill>
              </a:rPr>
              <a:t>bestuursfuncties</a:t>
            </a:r>
            <a:r>
              <a:rPr lang="en-US" altLang="nl-NL" sz="2400" dirty="0">
                <a:solidFill>
                  <a:schemeClr val="tx1">
                    <a:lumMod val="65000"/>
                    <a:lumOff val="35000"/>
                  </a:schemeClr>
                </a:solidFill>
              </a:rPr>
              <a:t> </a:t>
            </a:r>
            <a:r>
              <a:rPr lang="en-US" altLang="nl-NL" sz="2400" dirty="0" err="1">
                <a:solidFill>
                  <a:schemeClr val="tx1">
                    <a:lumMod val="65000"/>
                    <a:lumOff val="35000"/>
                  </a:schemeClr>
                </a:solidFill>
              </a:rPr>
              <a:t>en</a:t>
            </a:r>
            <a:r>
              <a:rPr lang="en-US" altLang="nl-NL" sz="2400" dirty="0">
                <a:solidFill>
                  <a:schemeClr val="tx1">
                    <a:lumMod val="65000"/>
                    <a:lumOff val="35000"/>
                  </a:schemeClr>
                </a:solidFill>
              </a:rPr>
              <a:t> </a:t>
            </a:r>
            <a:r>
              <a:rPr lang="en-US" altLang="nl-NL" sz="2400" dirty="0" err="1">
                <a:solidFill>
                  <a:schemeClr val="tx1">
                    <a:lumMod val="65000"/>
                    <a:lumOff val="35000"/>
                  </a:schemeClr>
                </a:solidFill>
              </a:rPr>
              <a:t>uitvoerend</a:t>
            </a:r>
            <a:r>
              <a:rPr lang="en-US" altLang="nl-NL" sz="2400" dirty="0">
                <a:solidFill>
                  <a:schemeClr val="tx1">
                    <a:lumMod val="65000"/>
                    <a:lumOff val="35000"/>
                  </a:schemeClr>
                </a:solidFill>
              </a:rPr>
              <a:t> </a:t>
            </a:r>
            <a:r>
              <a:rPr lang="en-US" altLang="nl-NL" sz="2400" dirty="0" err="1">
                <a:solidFill>
                  <a:schemeClr val="tx1">
                    <a:lumMod val="65000"/>
                    <a:lumOff val="35000"/>
                  </a:schemeClr>
                </a:solidFill>
              </a:rPr>
              <a:t>bij</a:t>
            </a:r>
            <a:r>
              <a:rPr lang="en-US" altLang="nl-NL" sz="2400" dirty="0">
                <a:solidFill>
                  <a:schemeClr val="tx1">
                    <a:lumMod val="65000"/>
                    <a:lumOff val="35000"/>
                  </a:schemeClr>
                </a:solidFill>
              </a:rPr>
              <a:t> </a:t>
            </a:r>
            <a:r>
              <a:rPr lang="en-US" altLang="nl-NL" sz="2400" dirty="0" err="1">
                <a:solidFill>
                  <a:schemeClr val="tx1">
                    <a:lumMod val="65000"/>
                    <a:lumOff val="35000"/>
                  </a:schemeClr>
                </a:solidFill>
              </a:rPr>
              <a:t>vrijwilligersorganisaties</a:t>
            </a:r>
            <a:endParaRPr lang="en-US" altLang="nl-NL" sz="2200" dirty="0">
              <a:solidFill>
                <a:schemeClr val="tx1">
                  <a:lumMod val="65000"/>
                  <a:lumOff val="35000"/>
                </a:schemeClr>
              </a:solidFill>
            </a:endParaRPr>
          </a:p>
        </p:txBody>
      </p:sp>
      <p:sp>
        <p:nvSpPr>
          <p:cNvPr id="3" name="Tijdelijke aanduiding voor dianummer 2">
            <a:extLst>
              <a:ext uri="{FF2B5EF4-FFF2-40B4-BE49-F238E27FC236}">
                <a16:creationId xmlns:a16="http://schemas.microsoft.com/office/drawing/2014/main" id="{E603CD62-6222-3F65-B1E3-C87CC28F5184}"/>
              </a:ext>
            </a:extLst>
          </p:cNvPr>
          <p:cNvSpPr>
            <a:spLocks noGrp="1"/>
          </p:cNvSpPr>
          <p:nvPr>
            <p:ph type="sldNum" sz="quarter" idx="12"/>
          </p:nvPr>
        </p:nvSpPr>
        <p:spPr/>
        <p:txBody>
          <a:bodyPr/>
          <a:lstStyle/>
          <a:p>
            <a:fld id="{A810D8BF-7984-46B5-8D6B-88EFD947BB0B}" type="slidenum">
              <a:rPr lang="nl-NL" smtClean="0"/>
              <a:t>3</a:t>
            </a:fld>
            <a:endParaRPr lang="nl-NL"/>
          </a:p>
        </p:txBody>
      </p:sp>
    </p:spTree>
    <p:extLst>
      <p:ext uri="{BB962C8B-B14F-4D97-AF65-F5344CB8AC3E}">
        <p14:creationId xmlns:p14="http://schemas.microsoft.com/office/powerpoint/2010/main" val="1774229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6"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ijdelijke aanduiding voor inhoud 1">
            <a:extLst>
              <a:ext uri="{FF2B5EF4-FFF2-40B4-BE49-F238E27FC236}">
                <a16:creationId xmlns:a16="http://schemas.microsoft.com/office/drawing/2014/main" id="{E72FEB66-D90D-448D-9CCE-022D6AFB5297}"/>
              </a:ext>
            </a:extLst>
          </p:cNvPr>
          <p:cNvGraphicFramePr>
            <a:graphicFrameLocks noGrp="1"/>
          </p:cNvGraphicFramePr>
          <p:nvPr>
            <p:ph idx="1"/>
            <p:extLst>
              <p:ext uri="{D42A27DB-BD31-4B8C-83A1-F6EECF244321}">
                <p14:modId xmlns:p14="http://schemas.microsoft.com/office/powerpoint/2010/main" val="1493304256"/>
              </p:ext>
            </p:extLst>
          </p:nvPr>
        </p:nvGraphicFramePr>
        <p:xfrm>
          <a:off x="1433119" y="1998165"/>
          <a:ext cx="9157093" cy="4068801"/>
        </p:xfrm>
        <a:graphic>
          <a:graphicData uri="http://schemas.openxmlformats.org/drawingml/2006/table">
            <a:tbl>
              <a:tblPr>
                <a:tableStyleId>{D113A9D2-9D6B-4929-AA2D-F23B5EE8CBE7}</a:tableStyleId>
              </a:tblPr>
              <a:tblGrid>
                <a:gridCol w="1865524">
                  <a:extLst>
                    <a:ext uri="{9D8B030D-6E8A-4147-A177-3AD203B41FA5}">
                      <a16:colId xmlns:a16="http://schemas.microsoft.com/office/drawing/2014/main" val="1364396955"/>
                    </a:ext>
                  </a:extLst>
                </a:gridCol>
                <a:gridCol w="422457">
                  <a:extLst>
                    <a:ext uri="{9D8B030D-6E8A-4147-A177-3AD203B41FA5}">
                      <a16:colId xmlns:a16="http://schemas.microsoft.com/office/drawing/2014/main" val="3036842408"/>
                    </a:ext>
                  </a:extLst>
                </a:gridCol>
                <a:gridCol w="444500">
                  <a:extLst>
                    <a:ext uri="{9D8B030D-6E8A-4147-A177-3AD203B41FA5}">
                      <a16:colId xmlns:a16="http://schemas.microsoft.com/office/drawing/2014/main" val="1008056295"/>
                    </a:ext>
                  </a:extLst>
                </a:gridCol>
                <a:gridCol w="711200">
                  <a:extLst>
                    <a:ext uri="{9D8B030D-6E8A-4147-A177-3AD203B41FA5}">
                      <a16:colId xmlns:a16="http://schemas.microsoft.com/office/drawing/2014/main" val="483692677"/>
                    </a:ext>
                  </a:extLst>
                </a:gridCol>
                <a:gridCol w="825500">
                  <a:extLst>
                    <a:ext uri="{9D8B030D-6E8A-4147-A177-3AD203B41FA5}">
                      <a16:colId xmlns:a16="http://schemas.microsoft.com/office/drawing/2014/main" val="3436057919"/>
                    </a:ext>
                  </a:extLst>
                </a:gridCol>
                <a:gridCol w="1282700">
                  <a:extLst>
                    <a:ext uri="{9D8B030D-6E8A-4147-A177-3AD203B41FA5}">
                      <a16:colId xmlns:a16="http://schemas.microsoft.com/office/drawing/2014/main" val="3508415608"/>
                    </a:ext>
                  </a:extLst>
                </a:gridCol>
                <a:gridCol w="1052993">
                  <a:extLst>
                    <a:ext uri="{9D8B030D-6E8A-4147-A177-3AD203B41FA5}">
                      <a16:colId xmlns:a16="http://schemas.microsoft.com/office/drawing/2014/main" val="3633609930"/>
                    </a:ext>
                  </a:extLst>
                </a:gridCol>
                <a:gridCol w="788507">
                  <a:extLst>
                    <a:ext uri="{9D8B030D-6E8A-4147-A177-3AD203B41FA5}">
                      <a16:colId xmlns:a16="http://schemas.microsoft.com/office/drawing/2014/main" val="4103353267"/>
                    </a:ext>
                  </a:extLst>
                </a:gridCol>
                <a:gridCol w="1763712">
                  <a:extLst>
                    <a:ext uri="{9D8B030D-6E8A-4147-A177-3AD203B41FA5}">
                      <a16:colId xmlns:a16="http://schemas.microsoft.com/office/drawing/2014/main" val="3100475504"/>
                    </a:ext>
                  </a:extLst>
                </a:gridCol>
              </a:tblGrid>
              <a:tr h="456734">
                <a:tc>
                  <a:txBody>
                    <a:bodyPr/>
                    <a:lstStyle/>
                    <a:p>
                      <a:pPr algn="ctr" fontAlgn="ctr"/>
                      <a:r>
                        <a:rPr lang="nl-NL" sz="1400" u="none" strike="noStrike" dirty="0">
                          <a:effectLst/>
                        </a:rPr>
                        <a:t>Levensfase</a:t>
                      </a:r>
                      <a:endParaRPr lang="nl-NL" sz="1400" b="1" i="0" u="none" strike="noStrike" dirty="0">
                        <a:solidFill>
                          <a:srgbClr val="000000"/>
                        </a:solidFill>
                        <a:effectLst/>
                        <a:latin typeface="Calibri" panose="020F0502020204030204" pitchFamily="34" charset="0"/>
                      </a:endParaRPr>
                    </a:p>
                  </a:txBody>
                  <a:tcPr marL="7428" marR="7428" marT="7428" marB="0" anchor="ctr">
                    <a:solidFill>
                      <a:schemeClr val="accent2"/>
                    </a:solidFill>
                  </a:tcPr>
                </a:tc>
                <a:tc>
                  <a:txBody>
                    <a:bodyPr/>
                    <a:lstStyle/>
                    <a:p>
                      <a:pPr algn="ctr" fontAlgn="ctr"/>
                      <a:r>
                        <a:rPr lang="nl-NL" sz="1400" u="none" strike="noStrike" dirty="0">
                          <a:effectLst/>
                        </a:rPr>
                        <a:t>M</a:t>
                      </a:r>
                      <a:endParaRPr lang="nl-NL" sz="1400" b="1" i="0" u="none" strike="noStrike" dirty="0">
                        <a:solidFill>
                          <a:srgbClr val="000000"/>
                        </a:solidFill>
                        <a:effectLst/>
                        <a:latin typeface="Calibri" panose="020F0502020204030204" pitchFamily="34" charset="0"/>
                      </a:endParaRPr>
                    </a:p>
                  </a:txBody>
                  <a:tcPr marL="7428" marR="7428" marT="7428" marB="0" anchor="ctr">
                    <a:solidFill>
                      <a:schemeClr val="accent2"/>
                    </a:solidFill>
                  </a:tcPr>
                </a:tc>
                <a:tc>
                  <a:txBody>
                    <a:bodyPr/>
                    <a:lstStyle/>
                    <a:p>
                      <a:pPr algn="ctr" fontAlgn="ctr"/>
                      <a:r>
                        <a:rPr lang="nl-NL" sz="1400" u="none" strike="noStrike" dirty="0">
                          <a:effectLst/>
                        </a:rPr>
                        <a:t>V</a:t>
                      </a:r>
                      <a:endParaRPr lang="nl-NL" sz="1400" b="1" i="0" u="none" strike="noStrike" dirty="0">
                        <a:solidFill>
                          <a:srgbClr val="000000"/>
                        </a:solidFill>
                        <a:effectLst/>
                        <a:latin typeface="Calibri" panose="020F0502020204030204" pitchFamily="34" charset="0"/>
                      </a:endParaRPr>
                    </a:p>
                  </a:txBody>
                  <a:tcPr marL="7428" marR="7428" marT="7428" marB="0" anchor="ctr">
                    <a:solidFill>
                      <a:schemeClr val="accent2"/>
                    </a:solidFill>
                  </a:tcPr>
                </a:tc>
                <a:tc>
                  <a:txBody>
                    <a:bodyPr/>
                    <a:lstStyle/>
                    <a:p>
                      <a:pPr algn="ctr" fontAlgn="ctr"/>
                      <a:r>
                        <a:rPr lang="nl-NL" sz="1400" u="none" strike="noStrike">
                          <a:effectLst/>
                        </a:rPr>
                        <a:t>Aantal</a:t>
                      </a:r>
                      <a:endParaRPr lang="nl-NL" sz="1400" b="1" i="0" u="none" strike="noStrike">
                        <a:solidFill>
                          <a:srgbClr val="000000"/>
                        </a:solidFill>
                        <a:effectLst/>
                        <a:latin typeface="Calibri" panose="020F0502020204030204" pitchFamily="34" charset="0"/>
                      </a:endParaRPr>
                    </a:p>
                  </a:txBody>
                  <a:tcPr marL="7428" marR="7428" marT="7428" marB="0" anchor="ctr">
                    <a:solidFill>
                      <a:schemeClr val="accent2"/>
                    </a:solidFill>
                  </a:tcPr>
                </a:tc>
                <a:tc>
                  <a:txBody>
                    <a:bodyPr/>
                    <a:lstStyle/>
                    <a:p>
                      <a:pPr algn="ctr" fontAlgn="ctr"/>
                      <a:r>
                        <a:rPr lang="nl-NL" sz="1400" u="none" strike="noStrike" dirty="0">
                          <a:effectLst/>
                        </a:rPr>
                        <a:t>%</a:t>
                      </a:r>
                      <a:endParaRPr lang="nl-NL" sz="1400" b="1" i="0" u="none" strike="noStrike" dirty="0">
                        <a:solidFill>
                          <a:srgbClr val="000000"/>
                        </a:solidFill>
                        <a:effectLst/>
                        <a:latin typeface="Calibri" panose="020F0502020204030204" pitchFamily="34" charset="0"/>
                      </a:endParaRPr>
                    </a:p>
                  </a:txBody>
                  <a:tcPr marL="7428" marR="7428" marT="7428" marB="0" anchor="ctr">
                    <a:solidFill>
                      <a:schemeClr val="accent2"/>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nl-NL" sz="1400" u="none" strike="noStrike" dirty="0">
                          <a:effectLst/>
                        </a:rPr>
                        <a:t>Aanbod / activiteiten</a:t>
                      </a:r>
                      <a:endParaRPr lang="nl-NL" sz="1400" b="1" i="0" u="none" strike="noStrike" dirty="0">
                        <a:solidFill>
                          <a:srgbClr val="000000"/>
                        </a:solidFill>
                        <a:effectLst/>
                        <a:latin typeface="Calibri" panose="020F0502020204030204" pitchFamily="34" charset="0"/>
                      </a:endParaRPr>
                    </a:p>
                  </a:txBody>
                  <a:tcPr marL="7428" marR="7428" marT="7428" marB="0" anchor="ctr">
                    <a:solidFill>
                      <a:schemeClr val="accent2"/>
                    </a:solidFill>
                  </a:tcPr>
                </a:tc>
                <a:tc>
                  <a:txBody>
                    <a:bodyPr/>
                    <a:lstStyle/>
                    <a:p>
                      <a:pPr algn="ctr" fontAlgn="ctr"/>
                      <a:r>
                        <a:rPr lang="nl-NL" sz="1400" u="none" strike="noStrike" dirty="0">
                          <a:effectLst/>
                        </a:rPr>
                        <a:t>Aanvullend aanbod</a:t>
                      </a:r>
                      <a:endParaRPr lang="nl-NL" sz="1400" b="1" i="0" u="none" strike="noStrike" dirty="0">
                        <a:solidFill>
                          <a:srgbClr val="000000"/>
                        </a:solidFill>
                        <a:effectLst/>
                        <a:latin typeface="Calibri" panose="020F0502020204030204" pitchFamily="34" charset="0"/>
                      </a:endParaRPr>
                    </a:p>
                  </a:txBody>
                  <a:tcPr marL="7428" marR="7428" marT="7428" marB="0" anchor="ctr">
                    <a:solidFill>
                      <a:schemeClr val="accent2"/>
                    </a:solidFill>
                  </a:tcPr>
                </a:tc>
                <a:tc>
                  <a:txBody>
                    <a:bodyPr/>
                    <a:lstStyle/>
                    <a:p>
                      <a:pPr algn="ctr" fontAlgn="ctr"/>
                      <a:r>
                        <a:rPr lang="nl-NL" sz="1400" u="none" strike="noStrike" dirty="0" err="1">
                          <a:effectLst/>
                        </a:rPr>
                        <a:t>Waar-dering</a:t>
                      </a:r>
                      <a:endParaRPr lang="nl-NL" sz="1400" b="1" i="0" u="none" strike="noStrike" dirty="0">
                        <a:solidFill>
                          <a:srgbClr val="000000"/>
                        </a:solidFill>
                        <a:effectLst/>
                        <a:latin typeface="Calibri" panose="020F0502020204030204" pitchFamily="34" charset="0"/>
                      </a:endParaRPr>
                    </a:p>
                  </a:txBody>
                  <a:tcPr marL="7428" marR="7428" marT="7428" marB="0" anchor="ctr">
                    <a:solidFill>
                      <a:schemeClr val="accent2"/>
                    </a:solidFill>
                  </a:tcPr>
                </a:tc>
                <a:tc>
                  <a:txBody>
                    <a:bodyPr/>
                    <a:lstStyle/>
                    <a:p>
                      <a:pPr algn="ctr" fontAlgn="ctr"/>
                      <a:r>
                        <a:rPr lang="nl-NL" sz="1400" u="none" strike="noStrike" dirty="0">
                          <a:effectLst/>
                        </a:rPr>
                        <a:t>Benodigde product aanpassingen</a:t>
                      </a:r>
                      <a:endParaRPr lang="nl-NL" sz="1400" b="1" i="0" u="none" strike="noStrike" dirty="0">
                        <a:solidFill>
                          <a:srgbClr val="000000"/>
                        </a:solidFill>
                        <a:effectLst/>
                        <a:latin typeface="Calibri" panose="020F0502020204030204" pitchFamily="34" charset="0"/>
                      </a:endParaRPr>
                    </a:p>
                  </a:txBody>
                  <a:tcPr marL="7428" marR="7428" marT="7428" marB="0" anchor="ctr">
                    <a:solidFill>
                      <a:schemeClr val="accent2"/>
                    </a:solidFill>
                  </a:tcPr>
                </a:tc>
                <a:extLst>
                  <a:ext uri="{0D108BD9-81ED-4DB2-BD59-A6C34878D82A}">
                    <a16:rowId xmlns:a16="http://schemas.microsoft.com/office/drawing/2014/main" val="2693848683"/>
                  </a:ext>
                </a:extLst>
              </a:tr>
              <a:tr h="456734">
                <a:tc>
                  <a:txBody>
                    <a:bodyPr/>
                    <a:lstStyle/>
                    <a:p>
                      <a:pPr algn="ctr" fontAlgn="ctr"/>
                      <a:r>
                        <a:rPr lang="nl-NL" sz="1400" u="none" strike="noStrike">
                          <a:effectLst/>
                        </a:rPr>
                        <a:t>Dreumes</a:t>
                      </a:r>
                      <a:endParaRPr lang="nl-NL" sz="1400" b="0" i="0" u="none" strike="noStrike">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400" u="none" strike="noStrike">
                          <a:effectLst/>
                        </a:rPr>
                        <a:t>20</a:t>
                      </a:r>
                      <a:endParaRPr lang="nl-NL" sz="1400" b="0" i="0" u="none" strike="noStrike">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400" u="none" strike="noStrike">
                          <a:effectLst/>
                        </a:rPr>
                        <a:t>10</a:t>
                      </a:r>
                      <a:endParaRPr lang="nl-NL" sz="1400" b="0" i="0" u="none" strike="noStrike">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200" u="none" strike="noStrike">
                          <a:effectLst/>
                        </a:rPr>
                        <a:t>30</a:t>
                      </a:r>
                      <a:endParaRPr lang="nl-NL" sz="1200" b="0" i="0" u="none" strike="noStrike">
                        <a:solidFill>
                          <a:srgbClr val="000000"/>
                        </a:solidFill>
                        <a:effectLst/>
                        <a:latin typeface="Arial" panose="020B0604020202020204" pitchFamily="34" charset="0"/>
                      </a:endParaRPr>
                    </a:p>
                  </a:txBody>
                  <a:tcPr marL="7428" marR="7428" marT="7428" marB="0" anchor="ctr"/>
                </a:tc>
                <a:tc>
                  <a:txBody>
                    <a:bodyPr/>
                    <a:lstStyle/>
                    <a:p>
                      <a:pPr algn="ctr" fontAlgn="ctr"/>
                      <a:r>
                        <a:rPr lang="nl-NL" sz="1200" u="none" strike="noStrike" dirty="0">
                          <a:effectLst/>
                        </a:rPr>
                        <a:t>2%</a:t>
                      </a:r>
                      <a:endParaRPr lang="nl-NL" sz="1200" b="0" i="0" u="none" strike="noStrike" dirty="0">
                        <a:solidFill>
                          <a:srgbClr val="000000"/>
                        </a:solidFill>
                        <a:effectLst/>
                        <a:latin typeface="Arial" panose="020B0604020202020204" pitchFamily="34" charset="0"/>
                      </a:endParaRPr>
                    </a:p>
                  </a:txBody>
                  <a:tcPr marL="7428" marR="7428" marT="7428" marB="0" anchor="ctr"/>
                </a:tc>
                <a:tc>
                  <a:txBody>
                    <a:bodyPr/>
                    <a:lstStyle/>
                    <a:p>
                      <a:pPr algn="ctr" fontAlgn="ctr"/>
                      <a:endParaRPr lang="nl-NL" sz="1200" b="0" i="0" u="none" strike="noStrike" dirty="0">
                        <a:solidFill>
                          <a:srgbClr val="000000"/>
                        </a:solidFill>
                        <a:effectLst/>
                        <a:latin typeface="Arial" panose="020B0604020202020204" pitchFamily="34" charset="0"/>
                      </a:endParaRPr>
                    </a:p>
                  </a:txBody>
                  <a:tcPr marL="7428" marR="7428" marT="7428" marB="0" anchor="ctr"/>
                </a:tc>
                <a:tc>
                  <a:txBody>
                    <a:bodyPr/>
                    <a:lstStyle/>
                    <a:p>
                      <a:pPr algn="ctr" fontAlgn="ctr"/>
                      <a:endParaRPr lang="nl-NL" sz="1400" b="0" i="0" u="none" strike="noStrike" dirty="0">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400" u="none" strike="noStrike">
                          <a:effectLst/>
                        </a:rPr>
                        <a:t>7,5</a:t>
                      </a:r>
                      <a:endParaRPr lang="nl-NL" sz="1400" b="0" i="0" u="none" strike="noStrike">
                        <a:solidFill>
                          <a:srgbClr val="000000"/>
                        </a:solidFill>
                        <a:effectLst/>
                        <a:latin typeface="Calibri" panose="020F0502020204030204" pitchFamily="34" charset="0"/>
                      </a:endParaRPr>
                    </a:p>
                  </a:txBody>
                  <a:tcPr marL="7428" marR="7428" marT="7428" marB="0" anchor="ctr"/>
                </a:tc>
                <a:tc>
                  <a:txBody>
                    <a:bodyPr/>
                    <a:lstStyle/>
                    <a:p>
                      <a:pPr algn="ctr" fontAlgn="ctr"/>
                      <a:endParaRPr lang="nl-NL" sz="1400" b="0" i="0" u="none" strike="noStrike" dirty="0">
                        <a:solidFill>
                          <a:srgbClr val="000000"/>
                        </a:solidFill>
                        <a:effectLst/>
                        <a:latin typeface="Calibri" panose="020F0502020204030204" pitchFamily="34" charset="0"/>
                      </a:endParaRPr>
                    </a:p>
                  </a:txBody>
                  <a:tcPr marL="7428" marR="7428" marT="7428" marB="0" anchor="ctr"/>
                </a:tc>
                <a:extLst>
                  <a:ext uri="{0D108BD9-81ED-4DB2-BD59-A6C34878D82A}">
                    <a16:rowId xmlns:a16="http://schemas.microsoft.com/office/drawing/2014/main" val="2160301426"/>
                  </a:ext>
                </a:extLst>
              </a:tr>
              <a:tr h="445403">
                <a:tc>
                  <a:txBody>
                    <a:bodyPr/>
                    <a:lstStyle/>
                    <a:p>
                      <a:pPr algn="ctr" fontAlgn="ctr"/>
                      <a:r>
                        <a:rPr lang="nl-NL" sz="1400" u="none" strike="noStrike" dirty="0">
                          <a:effectLst/>
                        </a:rPr>
                        <a:t>Kind B.O.</a:t>
                      </a:r>
                      <a:endParaRPr lang="nl-NL" sz="1400" b="0" i="0" u="none" strike="noStrike" dirty="0">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400" u="none" strike="noStrike" dirty="0">
                          <a:effectLst/>
                        </a:rPr>
                        <a:t>400</a:t>
                      </a:r>
                      <a:endParaRPr lang="nl-NL" sz="1400" b="0" i="0" u="none" strike="noStrike" dirty="0">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400" u="none" strike="noStrike" dirty="0">
                          <a:effectLst/>
                        </a:rPr>
                        <a:t>100</a:t>
                      </a:r>
                      <a:endParaRPr lang="nl-NL" sz="1400" b="0" i="0" u="none" strike="noStrike" dirty="0">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200" u="none" strike="noStrike" dirty="0">
                          <a:effectLst/>
                        </a:rPr>
                        <a:t>500</a:t>
                      </a:r>
                      <a:endParaRPr lang="nl-NL" sz="1200" b="0" i="0" u="none" strike="noStrike" dirty="0">
                        <a:solidFill>
                          <a:srgbClr val="000000"/>
                        </a:solidFill>
                        <a:effectLst/>
                        <a:latin typeface="Arial" panose="020B0604020202020204" pitchFamily="34" charset="0"/>
                      </a:endParaRPr>
                    </a:p>
                  </a:txBody>
                  <a:tcPr marL="7428" marR="7428" marT="7428" marB="0" anchor="ctr"/>
                </a:tc>
                <a:tc>
                  <a:txBody>
                    <a:bodyPr/>
                    <a:lstStyle/>
                    <a:p>
                      <a:pPr algn="ctr" fontAlgn="ctr"/>
                      <a:r>
                        <a:rPr lang="nl-NL" sz="1200" u="none" strike="noStrike" dirty="0">
                          <a:effectLst/>
                        </a:rPr>
                        <a:t>27%</a:t>
                      </a:r>
                      <a:endParaRPr lang="nl-NL" sz="1200" b="0" i="0" u="none" strike="noStrike" dirty="0">
                        <a:solidFill>
                          <a:srgbClr val="000000"/>
                        </a:solidFill>
                        <a:effectLst/>
                        <a:latin typeface="Arial" panose="020B0604020202020204" pitchFamily="34" charset="0"/>
                      </a:endParaRPr>
                    </a:p>
                  </a:txBody>
                  <a:tcPr marL="7428" marR="7428" marT="7428" marB="0" anchor="ctr"/>
                </a:tc>
                <a:tc>
                  <a:txBody>
                    <a:bodyPr/>
                    <a:lstStyle/>
                    <a:p>
                      <a:pPr algn="ctr" fontAlgn="ctr"/>
                      <a:endParaRPr lang="nl-NL" sz="1200" b="0" i="0" u="none" strike="noStrike" dirty="0">
                        <a:solidFill>
                          <a:srgbClr val="000000"/>
                        </a:solidFill>
                        <a:effectLst/>
                        <a:latin typeface="Arial" panose="020B0604020202020204" pitchFamily="34" charset="0"/>
                      </a:endParaRPr>
                    </a:p>
                  </a:txBody>
                  <a:tcPr marL="7428" marR="7428" marT="7428" marB="0" anchor="ctr"/>
                </a:tc>
                <a:tc>
                  <a:txBody>
                    <a:bodyPr/>
                    <a:lstStyle/>
                    <a:p>
                      <a:pPr algn="ctr" fontAlgn="ctr"/>
                      <a:endParaRPr lang="nl-NL" sz="1200" b="0" i="0" u="none" strike="noStrike" dirty="0">
                        <a:solidFill>
                          <a:srgbClr val="000000"/>
                        </a:solidFill>
                        <a:effectLst/>
                        <a:latin typeface="Arial" panose="020B0604020202020204" pitchFamily="34" charset="0"/>
                      </a:endParaRPr>
                    </a:p>
                  </a:txBody>
                  <a:tcPr marL="7428" marR="7428" marT="7428" marB="0" anchor="ctr"/>
                </a:tc>
                <a:tc>
                  <a:txBody>
                    <a:bodyPr/>
                    <a:lstStyle/>
                    <a:p>
                      <a:pPr algn="ctr" fontAlgn="ctr"/>
                      <a:r>
                        <a:rPr lang="nl-NL" sz="1400" u="none" strike="noStrike">
                          <a:effectLst/>
                        </a:rPr>
                        <a:t>8</a:t>
                      </a:r>
                      <a:endParaRPr lang="nl-NL" sz="1400" b="0" i="0" u="none" strike="noStrike">
                        <a:solidFill>
                          <a:srgbClr val="000000"/>
                        </a:solidFill>
                        <a:effectLst/>
                        <a:latin typeface="Calibri" panose="020F0502020204030204" pitchFamily="34" charset="0"/>
                      </a:endParaRPr>
                    </a:p>
                  </a:txBody>
                  <a:tcPr marL="7428" marR="7428" marT="7428" marB="0" anchor="ctr"/>
                </a:tc>
                <a:tc>
                  <a:txBody>
                    <a:bodyPr/>
                    <a:lstStyle/>
                    <a:p>
                      <a:pPr algn="ctr" fontAlgn="ctr"/>
                      <a:endParaRPr lang="nl-NL" sz="1400" b="0" i="0" u="none" strike="noStrike">
                        <a:solidFill>
                          <a:srgbClr val="000000"/>
                        </a:solidFill>
                        <a:effectLst/>
                        <a:latin typeface="Calibri" panose="020F0502020204030204" pitchFamily="34" charset="0"/>
                      </a:endParaRPr>
                    </a:p>
                  </a:txBody>
                  <a:tcPr marL="7428" marR="7428" marT="7428" marB="0" anchor="ctr"/>
                </a:tc>
                <a:extLst>
                  <a:ext uri="{0D108BD9-81ED-4DB2-BD59-A6C34878D82A}">
                    <a16:rowId xmlns:a16="http://schemas.microsoft.com/office/drawing/2014/main" val="433954505"/>
                  </a:ext>
                </a:extLst>
              </a:tr>
              <a:tr h="681195">
                <a:tc>
                  <a:txBody>
                    <a:bodyPr/>
                    <a:lstStyle/>
                    <a:p>
                      <a:pPr algn="ctr" fontAlgn="ctr"/>
                      <a:r>
                        <a:rPr lang="nl-NL" sz="1400" u="none" strike="noStrike" dirty="0">
                          <a:effectLst/>
                        </a:rPr>
                        <a:t>Kind V.O.</a:t>
                      </a:r>
                      <a:endParaRPr lang="nl-NL" sz="1400" b="0" i="0" u="none" strike="noStrike" dirty="0">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400" u="none" strike="noStrike">
                          <a:effectLst/>
                        </a:rPr>
                        <a:t>325</a:t>
                      </a:r>
                      <a:endParaRPr lang="nl-NL" sz="1400" b="0" i="0" u="none" strike="noStrike">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400" u="none" strike="noStrike">
                          <a:effectLst/>
                        </a:rPr>
                        <a:t>75</a:t>
                      </a:r>
                      <a:endParaRPr lang="nl-NL" sz="1400" b="0" i="0" u="none" strike="noStrike">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200" u="none" strike="noStrike">
                          <a:effectLst/>
                        </a:rPr>
                        <a:t>400</a:t>
                      </a:r>
                      <a:endParaRPr lang="nl-NL" sz="1200" b="0" i="0" u="none" strike="noStrike">
                        <a:solidFill>
                          <a:srgbClr val="000000"/>
                        </a:solidFill>
                        <a:effectLst/>
                        <a:latin typeface="Arial" panose="020B0604020202020204" pitchFamily="34" charset="0"/>
                      </a:endParaRPr>
                    </a:p>
                  </a:txBody>
                  <a:tcPr marL="7428" marR="7428" marT="7428" marB="0" anchor="ctr"/>
                </a:tc>
                <a:tc>
                  <a:txBody>
                    <a:bodyPr/>
                    <a:lstStyle/>
                    <a:p>
                      <a:pPr algn="ctr" fontAlgn="ctr"/>
                      <a:r>
                        <a:rPr lang="nl-NL" sz="1200" u="none" strike="noStrike">
                          <a:effectLst/>
                        </a:rPr>
                        <a:t>21%</a:t>
                      </a:r>
                      <a:endParaRPr lang="nl-NL" sz="1200" b="0" i="0" u="none" strike="noStrike">
                        <a:solidFill>
                          <a:srgbClr val="000000"/>
                        </a:solidFill>
                        <a:effectLst/>
                        <a:latin typeface="Arial" panose="020B0604020202020204" pitchFamily="34" charset="0"/>
                      </a:endParaRPr>
                    </a:p>
                  </a:txBody>
                  <a:tcPr marL="7428" marR="7428" marT="7428" marB="0" anchor="ctr"/>
                </a:tc>
                <a:tc>
                  <a:txBody>
                    <a:bodyPr/>
                    <a:lstStyle/>
                    <a:p>
                      <a:pPr algn="ctr" fontAlgn="ctr"/>
                      <a:endParaRPr lang="nl-NL" sz="1200" b="0" i="0" u="none" strike="noStrike">
                        <a:solidFill>
                          <a:srgbClr val="000000"/>
                        </a:solidFill>
                        <a:effectLst/>
                        <a:latin typeface="Arial" panose="020B0604020202020204" pitchFamily="34" charset="0"/>
                      </a:endParaRPr>
                    </a:p>
                  </a:txBody>
                  <a:tcPr marL="7428" marR="7428" marT="7428" marB="0" anchor="ctr"/>
                </a:tc>
                <a:tc>
                  <a:txBody>
                    <a:bodyPr/>
                    <a:lstStyle/>
                    <a:p>
                      <a:pPr algn="ctr" fontAlgn="ctr"/>
                      <a:endParaRPr lang="nl-NL" sz="1200" b="0" i="0" u="none" strike="noStrike" dirty="0">
                        <a:solidFill>
                          <a:srgbClr val="000000"/>
                        </a:solidFill>
                        <a:effectLst/>
                        <a:latin typeface="Arial" panose="020B0604020202020204" pitchFamily="34" charset="0"/>
                      </a:endParaRPr>
                    </a:p>
                  </a:txBody>
                  <a:tcPr marL="7428" marR="7428" marT="7428" marB="0" anchor="ctr"/>
                </a:tc>
                <a:tc>
                  <a:txBody>
                    <a:bodyPr/>
                    <a:lstStyle/>
                    <a:p>
                      <a:pPr algn="ctr" fontAlgn="ctr"/>
                      <a:r>
                        <a:rPr lang="nl-NL" sz="1400" u="none" strike="noStrike" dirty="0">
                          <a:effectLst/>
                        </a:rPr>
                        <a:t>7</a:t>
                      </a:r>
                      <a:endParaRPr lang="nl-NL" sz="1400" b="0" i="0" u="none" strike="noStrike" dirty="0">
                        <a:solidFill>
                          <a:srgbClr val="000000"/>
                        </a:solidFill>
                        <a:effectLst/>
                        <a:latin typeface="Calibri" panose="020F0502020204030204" pitchFamily="34" charset="0"/>
                      </a:endParaRPr>
                    </a:p>
                  </a:txBody>
                  <a:tcPr marL="7428" marR="7428" marT="7428" marB="0" anchor="ctr"/>
                </a:tc>
                <a:tc>
                  <a:txBody>
                    <a:bodyPr/>
                    <a:lstStyle/>
                    <a:p>
                      <a:pPr algn="ctr" fontAlgn="ctr"/>
                      <a:endParaRPr lang="nl-NL" sz="1400" b="0" i="0" u="none" strike="noStrike">
                        <a:solidFill>
                          <a:srgbClr val="000000"/>
                        </a:solidFill>
                        <a:effectLst/>
                        <a:latin typeface="Calibri" panose="020F0502020204030204" pitchFamily="34" charset="0"/>
                      </a:endParaRPr>
                    </a:p>
                  </a:txBody>
                  <a:tcPr marL="7428" marR="7428" marT="7428" marB="0" anchor="ctr"/>
                </a:tc>
                <a:extLst>
                  <a:ext uri="{0D108BD9-81ED-4DB2-BD59-A6C34878D82A}">
                    <a16:rowId xmlns:a16="http://schemas.microsoft.com/office/drawing/2014/main" val="4204239741"/>
                  </a:ext>
                </a:extLst>
              </a:tr>
              <a:tr h="445403">
                <a:tc>
                  <a:txBody>
                    <a:bodyPr/>
                    <a:lstStyle/>
                    <a:p>
                      <a:pPr algn="ctr" fontAlgn="ctr"/>
                      <a:r>
                        <a:rPr lang="nl-NL" sz="1400" u="none" strike="noStrike" dirty="0">
                          <a:effectLst/>
                        </a:rPr>
                        <a:t>Student</a:t>
                      </a:r>
                      <a:endParaRPr lang="nl-NL" sz="1400" b="0" i="0" u="none" strike="noStrike" dirty="0">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400" u="none" strike="noStrike">
                          <a:effectLst/>
                        </a:rPr>
                        <a:t>110</a:t>
                      </a:r>
                      <a:endParaRPr lang="nl-NL" sz="1400" b="0" i="0" u="none" strike="noStrike">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400" u="none" strike="noStrike">
                          <a:effectLst/>
                        </a:rPr>
                        <a:t>40</a:t>
                      </a:r>
                      <a:endParaRPr lang="nl-NL" sz="1400" b="0" i="0" u="none" strike="noStrike">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200" u="none" strike="noStrike">
                          <a:effectLst/>
                        </a:rPr>
                        <a:t>150</a:t>
                      </a:r>
                      <a:endParaRPr lang="nl-NL" sz="1200" b="0" i="0" u="none" strike="noStrike">
                        <a:solidFill>
                          <a:srgbClr val="000000"/>
                        </a:solidFill>
                        <a:effectLst/>
                        <a:latin typeface="Arial" panose="020B0604020202020204" pitchFamily="34" charset="0"/>
                      </a:endParaRPr>
                    </a:p>
                  </a:txBody>
                  <a:tcPr marL="7428" marR="7428" marT="7428" marB="0" anchor="ctr"/>
                </a:tc>
                <a:tc>
                  <a:txBody>
                    <a:bodyPr/>
                    <a:lstStyle/>
                    <a:p>
                      <a:pPr algn="ctr" fontAlgn="ctr"/>
                      <a:r>
                        <a:rPr lang="nl-NL" sz="1200" u="none" strike="noStrike">
                          <a:effectLst/>
                        </a:rPr>
                        <a:t>8%</a:t>
                      </a:r>
                      <a:endParaRPr lang="nl-NL" sz="1200" b="0" i="0" u="none" strike="noStrike">
                        <a:solidFill>
                          <a:srgbClr val="000000"/>
                        </a:solidFill>
                        <a:effectLst/>
                        <a:latin typeface="Arial" panose="020B0604020202020204" pitchFamily="34" charset="0"/>
                      </a:endParaRPr>
                    </a:p>
                  </a:txBody>
                  <a:tcPr marL="7428" marR="7428" marT="7428" marB="0" anchor="ctr"/>
                </a:tc>
                <a:tc>
                  <a:txBody>
                    <a:bodyPr/>
                    <a:lstStyle/>
                    <a:p>
                      <a:pPr algn="ctr" fontAlgn="ctr"/>
                      <a:endParaRPr lang="nl-NL" sz="1200" b="0" i="0" u="none" strike="noStrike">
                        <a:solidFill>
                          <a:srgbClr val="000000"/>
                        </a:solidFill>
                        <a:effectLst/>
                        <a:latin typeface="Arial" panose="020B0604020202020204" pitchFamily="34" charset="0"/>
                      </a:endParaRPr>
                    </a:p>
                  </a:txBody>
                  <a:tcPr marL="7428" marR="7428" marT="7428" marB="0" anchor="ctr"/>
                </a:tc>
                <a:tc>
                  <a:txBody>
                    <a:bodyPr/>
                    <a:lstStyle/>
                    <a:p>
                      <a:pPr algn="ctr" fontAlgn="ctr"/>
                      <a:endParaRPr lang="nl-NL" sz="1200" b="0" i="0" u="none" strike="noStrike">
                        <a:solidFill>
                          <a:srgbClr val="000000"/>
                        </a:solidFill>
                        <a:effectLst/>
                        <a:latin typeface="Arial" panose="020B0604020202020204" pitchFamily="34" charset="0"/>
                      </a:endParaRPr>
                    </a:p>
                  </a:txBody>
                  <a:tcPr marL="7428" marR="7428" marT="7428" marB="0" anchor="ctr"/>
                </a:tc>
                <a:tc>
                  <a:txBody>
                    <a:bodyPr/>
                    <a:lstStyle/>
                    <a:p>
                      <a:pPr algn="ctr" fontAlgn="ctr"/>
                      <a:r>
                        <a:rPr lang="nl-NL" sz="1400" u="none" strike="noStrike" dirty="0">
                          <a:effectLst/>
                        </a:rPr>
                        <a:t>7</a:t>
                      </a:r>
                      <a:endParaRPr lang="nl-NL" sz="1400" b="0" i="0" u="none" strike="noStrike" dirty="0">
                        <a:solidFill>
                          <a:srgbClr val="000000"/>
                        </a:solidFill>
                        <a:effectLst/>
                        <a:latin typeface="Calibri" panose="020F0502020204030204" pitchFamily="34" charset="0"/>
                      </a:endParaRPr>
                    </a:p>
                  </a:txBody>
                  <a:tcPr marL="7428" marR="7428" marT="7428" marB="0" anchor="ctr"/>
                </a:tc>
                <a:tc>
                  <a:txBody>
                    <a:bodyPr/>
                    <a:lstStyle/>
                    <a:p>
                      <a:pPr algn="ctr" fontAlgn="ctr"/>
                      <a:endParaRPr lang="nl-NL" sz="1400" b="0" i="0" u="none" strike="noStrike" dirty="0">
                        <a:solidFill>
                          <a:srgbClr val="000000"/>
                        </a:solidFill>
                        <a:effectLst/>
                        <a:latin typeface="Calibri" panose="020F0502020204030204" pitchFamily="34" charset="0"/>
                      </a:endParaRPr>
                    </a:p>
                  </a:txBody>
                  <a:tcPr marL="7428" marR="7428" marT="7428" marB="0" anchor="ctr"/>
                </a:tc>
                <a:extLst>
                  <a:ext uri="{0D108BD9-81ED-4DB2-BD59-A6C34878D82A}">
                    <a16:rowId xmlns:a16="http://schemas.microsoft.com/office/drawing/2014/main" val="4138957439"/>
                  </a:ext>
                </a:extLst>
              </a:tr>
              <a:tr h="681195">
                <a:tc>
                  <a:txBody>
                    <a:bodyPr/>
                    <a:lstStyle/>
                    <a:p>
                      <a:pPr algn="ctr" fontAlgn="ctr"/>
                      <a:r>
                        <a:rPr lang="nl-NL" sz="1400" u="none" strike="noStrike" dirty="0">
                          <a:effectLst/>
                        </a:rPr>
                        <a:t>(niet)werkende</a:t>
                      </a:r>
                      <a:endParaRPr lang="nl-NL" sz="1400" b="0" i="0" u="none" strike="noStrike" dirty="0">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400" u="none" strike="noStrike" dirty="0">
                          <a:effectLst/>
                        </a:rPr>
                        <a:t>735</a:t>
                      </a:r>
                      <a:endParaRPr lang="nl-NL" sz="1400" b="0" i="0" u="none" strike="noStrike" dirty="0">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400" u="none" strike="noStrike">
                          <a:effectLst/>
                        </a:rPr>
                        <a:t>15</a:t>
                      </a:r>
                      <a:endParaRPr lang="nl-NL" sz="1400" b="0" i="0" u="none" strike="noStrike">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200" u="none" strike="noStrike">
                          <a:effectLst/>
                        </a:rPr>
                        <a:t>750</a:t>
                      </a:r>
                      <a:endParaRPr lang="nl-NL" sz="1200" b="0" i="0" u="none" strike="noStrike">
                        <a:solidFill>
                          <a:srgbClr val="000000"/>
                        </a:solidFill>
                        <a:effectLst/>
                        <a:latin typeface="Arial" panose="020B0604020202020204" pitchFamily="34" charset="0"/>
                      </a:endParaRPr>
                    </a:p>
                  </a:txBody>
                  <a:tcPr marL="7428" marR="7428" marT="7428" marB="0" anchor="ctr"/>
                </a:tc>
                <a:tc>
                  <a:txBody>
                    <a:bodyPr/>
                    <a:lstStyle/>
                    <a:p>
                      <a:pPr algn="ctr" fontAlgn="ctr"/>
                      <a:r>
                        <a:rPr lang="nl-NL" sz="1200" u="none" strike="noStrike">
                          <a:effectLst/>
                        </a:rPr>
                        <a:t>40%</a:t>
                      </a:r>
                      <a:endParaRPr lang="nl-NL" sz="1200" b="0" i="0" u="none" strike="noStrike">
                        <a:solidFill>
                          <a:srgbClr val="000000"/>
                        </a:solidFill>
                        <a:effectLst/>
                        <a:latin typeface="Arial" panose="020B0604020202020204" pitchFamily="34" charset="0"/>
                      </a:endParaRPr>
                    </a:p>
                  </a:txBody>
                  <a:tcPr marL="7428" marR="7428" marT="7428" marB="0" anchor="ctr"/>
                </a:tc>
                <a:tc>
                  <a:txBody>
                    <a:bodyPr/>
                    <a:lstStyle/>
                    <a:p>
                      <a:pPr algn="ctr" fontAlgn="ctr"/>
                      <a:endParaRPr lang="nl-NL" sz="1200" b="0" i="0" u="none" strike="noStrike" dirty="0">
                        <a:solidFill>
                          <a:srgbClr val="000000"/>
                        </a:solidFill>
                        <a:effectLst/>
                        <a:latin typeface="Arial" panose="020B0604020202020204" pitchFamily="34" charset="0"/>
                      </a:endParaRPr>
                    </a:p>
                  </a:txBody>
                  <a:tcPr marL="7428" marR="7428" marT="7428" marB="0" anchor="ctr"/>
                </a:tc>
                <a:tc>
                  <a:txBody>
                    <a:bodyPr/>
                    <a:lstStyle/>
                    <a:p>
                      <a:pPr algn="ctr" fontAlgn="ctr"/>
                      <a:endParaRPr lang="nl-NL" sz="1200" b="0" i="0" u="none" strike="noStrike" dirty="0">
                        <a:solidFill>
                          <a:srgbClr val="000000"/>
                        </a:solidFill>
                        <a:effectLst/>
                        <a:latin typeface="Arial" panose="020B0604020202020204" pitchFamily="34" charset="0"/>
                      </a:endParaRPr>
                    </a:p>
                  </a:txBody>
                  <a:tcPr marL="7428" marR="7428" marT="7428" marB="0" anchor="ctr"/>
                </a:tc>
                <a:tc>
                  <a:txBody>
                    <a:bodyPr/>
                    <a:lstStyle/>
                    <a:p>
                      <a:pPr algn="ctr" fontAlgn="ctr"/>
                      <a:r>
                        <a:rPr lang="nl-NL" sz="1400" u="none" strike="noStrike" dirty="0">
                          <a:effectLst/>
                        </a:rPr>
                        <a:t>6,5</a:t>
                      </a:r>
                      <a:endParaRPr lang="nl-NL" sz="1400" b="0" i="0" u="none" strike="noStrike" dirty="0">
                        <a:solidFill>
                          <a:srgbClr val="000000"/>
                        </a:solidFill>
                        <a:effectLst/>
                        <a:latin typeface="Calibri" panose="020F0502020204030204" pitchFamily="34" charset="0"/>
                      </a:endParaRPr>
                    </a:p>
                  </a:txBody>
                  <a:tcPr marL="7428" marR="7428" marT="7428" marB="0" anchor="ctr"/>
                </a:tc>
                <a:tc>
                  <a:txBody>
                    <a:bodyPr/>
                    <a:lstStyle/>
                    <a:p>
                      <a:pPr algn="ctr" fontAlgn="ctr"/>
                      <a:endParaRPr lang="nl-NL" sz="1400" b="0" i="0" u="none" strike="noStrike" dirty="0">
                        <a:solidFill>
                          <a:srgbClr val="000000"/>
                        </a:solidFill>
                        <a:effectLst/>
                        <a:latin typeface="Calibri" panose="020F0502020204030204" pitchFamily="34" charset="0"/>
                      </a:endParaRPr>
                    </a:p>
                  </a:txBody>
                  <a:tcPr marL="7428" marR="7428" marT="7428" marB="0" anchor="ctr"/>
                </a:tc>
                <a:extLst>
                  <a:ext uri="{0D108BD9-81ED-4DB2-BD59-A6C34878D82A}">
                    <a16:rowId xmlns:a16="http://schemas.microsoft.com/office/drawing/2014/main" val="2132153076"/>
                  </a:ext>
                </a:extLst>
              </a:tr>
              <a:tr h="456734">
                <a:tc>
                  <a:txBody>
                    <a:bodyPr/>
                    <a:lstStyle/>
                    <a:p>
                      <a:pPr algn="ctr" fontAlgn="ctr"/>
                      <a:r>
                        <a:rPr lang="nl-NL" sz="1400" u="none" strike="noStrike" dirty="0">
                          <a:effectLst/>
                        </a:rPr>
                        <a:t>Gepensioneerde</a:t>
                      </a:r>
                      <a:endParaRPr lang="nl-NL" sz="1400" b="0" i="0" u="none" strike="noStrike" dirty="0">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400" u="none" strike="noStrike">
                          <a:effectLst/>
                        </a:rPr>
                        <a:t>30</a:t>
                      </a:r>
                      <a:endParaRPr lang="nl-NL" sz="1400" b="0" i="0" u="none" strike="noStrike">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400" u="none" strike="noStrike">
                          <a:effectLst/>
                        </a:rPr>
                        <a:t>1</a:t>
                      </a:r>
                      <a:endParaRPr lang="nl-NL" sz="1400" b="0" i="0" u="none" strike="noStrike">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200" u="none" strike="noStrike">
                          <a:effectLst/>
                        </a:rPr>
                        <a:t>31</a:t>
                      </a:r>
                      <a:endParaRPr lang="nl-NL" sz="1200" b="0" i="0" u="none" strike="noStrike">
                        <a:solidFill>
                          <a:srgbClr val="000000"/>
                        </a:solidFill>
                        <a:effectLst/>
                        <a:latin typeface="Arial" panose="020B0604020202020204" pitchFamily="34" charset="0"/>
                      </a:endParaRPr>
                    </a:p>
                  </a:txBody>
                  <a:tcPr marL="7428" marR="7428" marT="7428" marB="0" anchor="ctr"/>
                </a:tc>
                <a:tc>
                  <a:txBody>
                    <a:bodyPr/>
                    <a:lstStyle/>
                    <a:p>
                      <a:pPr algn="ctr" fontAlgn="ctr"/>
                      <a:r>
                        <a:rPr lang="nl-NL" sz="1200" u="none" strike="noStrike">
                          <a:effectLst/>
                        </a:rPr>
                        <a:t>2%</a:t>
                      </a:r>
                      <a:endParaRPr lang="nl-NL" sz="1200" b="0" i="0" u="none" strike="noStrike">
                        <a:solidFill>
                          <a:srgbClr val="000000"/>
                        </a:solidFill>
                        <a:effectLst/>
                        <a:latin typeface="Arial" panose="020B0604020202020204" pitchFamily="34" charset="0"/>
                      </a:endParaRPr>
                    </a:p>
                  </a:txBody>
                  <a:tcPr marL="7428" marR="7428" marT="7428" marB="0" anchor="ctr"/>
                </a:tc>
                <a:tc>
                  <a:txBody>
                    <a:bodyPr/>
                    <a:lstStyle/>
                    <a:p>
                      <a:pPr algn="ctr" fontAlgn="ctr"/>
                      <a:endParaRPr lang="nl-NL" sz="1200" b="0" i="0" u="none" strike="noStrike">
                        <a:solidFill>
                          <a:srgbClr val="000000"/>
                        </a:solidFill>
                        <a:effectLst/>
                        <a:latin typeface="Arial" panose="020B0604020202020204" pitchFamily="34" charset="0"/>
                      </a:endParaRPr>
                    </a:p>
                  </a:txBody>
                  <a:tcPr marL="7428" marR="7428" marT="7428" marB="0" anchor="ctr"/>
                </a:tc>
                <a:tc>
                  <a:txBody>
                    <a:bodyPr/>
                    <a:lstStyle/>
                    <a:p>
                      <a:pPr algn="ctr" fontAlgn="ctr"/>
                      <a:endParaRPr lang="nl-NL" sz="1200" b="0" i="0" u="none" strike="noStrike" dirty="0">
                        <a:solidFill>
                          <a:srgbClr val="000000"/>
                        </a:solidFill>
                        <a:effectLst/>
                        <a:latin typeface="Arial" panose="020B0604020202020204" pitchFamily="34" charset="0"/>
                      </a:endParaRPr>
                    </a:p>
                  </a:txBody>
                  <a:tcPr marL="7428" marR="7428" marT="7428" marB="0" anchor="ctr"/>
                </a:tc>
                <a:tc>
                  <a:txBody>
                    <a:bodyPr/>
                    <a:lstStyle/>
                    <a:p>
                      <a:pPr algn="ctr" fontAlgn="ctr"/>
                      <a:r>
                        <a:rPr lang="nl-NL" sz="1400" u="none" strike="noStrike">
                          <a:effectLst/>
                        </a:rPr>
                        <a:t>6,5</a:t>
                      </a:r>
                      <a:endParaRPr lang="nl-NL" sz="1400" b="0" i="0" u="none" strike="noStrike">
                        <a:solidFill>
                          <a:srgbClr val="000000"/>
                        </a:solidFill>
                        <a:effectLst/>
                        <a:latin typeface="Calibri" panose="020F0502020204030204" pitchFamily="34" charset="0"/>
                      </a:endParaRPr>
                    </a:p>
                  </a:txBody>
                  <a:tcPr marL="7428" marR="7428" marT="7428" marB="0" anchor="ctr"/>
                </a:tc>
                <a:tc>
                  <a:txBody>
                    <a:bodyPr/>
                    <a:lstStyle/>
                    <a:p>
                      <a:pPr algn="ctr" fontAlgn="ctr"/>
                      <a:endParaRPr lang="nl-NL" sz="1400" b="0" i="0" u="none" strike="noStrike" dirty="0">
                        <a:solidFill>
                          <a:srgbClr val="000000"/>
                        </a:solidFill>
                        <a:effectLst/>
                        <a:latin typeface="Calibri" panose="020F0502020204030204" pitchFamily="34" charset="0"/>
                      </a:endParaRPr>
                    </a:p>
                  </a:txBody>
                  <a:tcPr marL="7428" marR="7428" marT="7428" marB="0" anchor="ctr"/>
                </a:tc>
                <a:extLst>
                  <a:ext uri="{0D108BD9-81ED-4DB2-BD59-A6C34878D82A}">
                    <a16:rowId xmlns:a16="http://schemas.microsoft.com/office/drawing/2014/main" val="2953902898"/>
                  </a:ext>
                </a:extLst>
              </a:tr>
              <a:tr h="445403">
                <a:tc>
                  <a:txBody>
                    <a:bodyPr/>
                    <a:lstStyle/>
                    <a:p>
                      <a:pPr algn="ctr" fontAlgn="ctr"/>
                      <a:r>
                        <a:rPr lang="nl-NL" sz="1400" b="0" i="0" u="none" strike="noStrike" dirty="0">
                          <a:solidFill>
                            <a:schemeClr val="bg1"/>
                          </a:solidFill>
                          <a:effectLst/>
                          <a:latin typeface="+mn-lt"/>
                        </a:rPr>
                        <a:t>Oudere</a:t>
                      </a:r>
                    </a:p>
                  </a:txBody>
                  <a:tcPr marL="7428" marR="7428" marT="7428" marB="0" anchor="ctr"/>
                </a:tc>
                <a:tc>
                  <a:txBody>
                    <a:bodyPr/>
                    <a:lstStyle/>
                    <a:p>
                      <a:pPr algn="ctr" fontAlgn="ctr"/>
                      <a:r>
                        <a:rPr lang="nl-NL" sz="1400" u="none" strike="noStrike">
                          <a:effectLst/>
                        </a:rPr>
                        <a:t>0</a:t>
                      </a:r>
                      <a:endParaRPr lang="nl-NL" sz="1400" b="0" i="0" u="none" strike="noStrike">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400" u="none" strike="noStrike">
                          <a:effectLst/>
                        </a:rPr>
                        <a:t>0</a:t>
                      </a:r>
                      <a:endParaRPr lang="nl-NL" sz="1400" b="0" i="0" u="none" strike="noStrike">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200" u="none" strike="noStrike" dirty="0">
                          <a:effectLst/>
                        </a:rPr>
                        <a:t>0</a:t>
                      </a:r>
                      <a:endParaRPr lang="nl-NL" sz="1200" b="0" i="0" u="none" strike="noStrike" dirty="0">
                        <a:solidFill>
                          <a:srgbClr val="000000"/>
                        </a:solidFill>
                        <a:effectLst/>
                        <a:latin typeface="Arial" panose="020B0604020202020204" pitchFamily="34" charset="0"/>
                      </a:endParaRPr>
                    </a:p>
                  </a:txBody>
                  <a:tcPr marL="7428" marR="7428" marT="7428" marB="0" anchor="ctr"/>
                </a:tc>
                <a:tc>
                  <a:txBody>
                    <a:bodyPr/>
                    <a:lstStyle/>
                    <a:p>
                      <a:pPr algn="ctr" fontAlgn="ctr"/>
                      <a:r>
                        <a:rPr lang="nl-NL" sz="1200" u="none" strike="noStrike">
                          <a:effectLst/>
                        </a:rPr>
                        <a:t>0%</a:t>
                      </a:r>
                      <a:endParaRPr lang="nl-NL" sz="1200" b="0" i="0" u="none" strike="noStrike">
                        <a:solidFill>
                          <a:srgbClr val="000000"/>
                        </a:solidFill>
                        <a:effectLst/>
                        <a:latin typeface="Arial" panose="020B0604020202020204" pitchFamily="34" charset="0"/>
                      </a:endParaRPr>
                    </a:p>
                  </a:txBody>
                  <a:tcPr marL="7428" marR="7428" marT="7428" marB="0" anchor="ctr"/>
                </a:tc>
                <a:tc>
                  <a:txBody>
                    <a:bodyPr/>
                    <a:lstStyle/>
                    <a:p>
                      <a:pPr algn="ctr" fontAlgn="ctr"/>
                      <a:r>
                        <a:rPr lang="nl-NL" sz="1200" u="none" strike="noStrike">
                          <a:effectLst/>
                        </a:rPr>
                        <a:t> </a:t>
                      </a:r>
                      <a:endParaRPr lang="nl-NL" sz="1200" b="0" i="0" u="none" strike="noStrike">
                        <a:solidFill>
                          <a:srgbClr val="000000"/>
                        </a:solidFill>
                        <a:effectLst/>
                        <a:latin typeface="Arial" panose="020B0604020202020204" pitchFamily="34" charset="0"/>
                      </a:endParaRPr>
                    </a:p>
                  </a:txBody>
                  <a:tcPr marL="7428" marR="7428" marT="7428" marB="0" anchor="ctr"/>
                </a:tc>
                <a:tc>
                  <a:txBody>
                    <a:bodyPr/>
                    <a:lstStyle/>
                    <a:p>
                      <a:pPr algn="ctr" fontAlgn="ctr"/>
                      <a:r>
                        <a:rPr lang="nl-NL" sz="1200" u="none" strike="noStrike">
                          <a:effectLst/>
                        </a:rPr>
                        <a:t> </a:t>
                      </a:r>
                      <a:endParaRPr lang="nl-NL" sz="1200" b="0" i="0" u="none" strike="noStrike">
                        <a:solidFill>
                          <a:srgbClr val="000000"/>
                        </a:solidFill>
                        <a:effectLst/>
                        <a:latin typeface="Arial" panose="020B0604020202020204" pitchFamily="34" charset="0"/>
                      </a:endParaRPr>
                    </a:p>
                  </a:txBody>
                  <a:tcPr marL="7428" marR="7428" marT="7428" marB="0" anchor="ctr"/>
                </a:tc>
                <a:tc>
                  <a:txBody>
                    <a:bodyPr/>
                    <a:lstStyle/>
                    <a:p>
                      <a:pPr algn="ctr" fontAlgn="ctr"/>
                      <a:r>
                        <a:rPr lang="nl-NL" sz="1400" u="none" strike="noStrike" dirty="0">
                          <a:effectLst/>
                        </a:rPr>
                        <a:t> </a:t>
                      </a:r>
                      <a:r>
                        <a:rPr lang="nl-NL" sz="1400" u="none" strike="noStrike" dirty="0" err="1">
                          <a:effectLst/>
                        </a:rPr>
                        <a:t>nvt</a:t>
                      </a:r>
                      <a:endParaRPr lang="nl-NL" sz="1400" b="0" i="0" u="none" strike="noStrike" dirty="0">
                        <a:solidFill>
                          <a:srgbClr val="000000"/>
                        </a:solidFill>
                        <a:effectLst/>
                        <a:latin typeface="Calibri" panose="020F0502020204030204" pitchFamily="34" charset="0"/>
                      </a:endParaRPr>
                    </a:p>
                  </a:txBody>
                  <a:tcPr marL="7428" marR="7428" marT="7428" marB="0" anchor="ctr"/>
                </a:tc>
                <a:tc>
                  <a:txBody>
                    <a:bodyPr/>
                    <a:lstStyle/>
                    <a:p>
                      <a:pPr algn="ctr" fontAlgn="ctr"/>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7428" marR="7428" marT="7428" marB="0" anchor="ctr"/>
                </a:tc>
                <a:extLst>
                  <a:ext uri="{0D108BD9-81ED-4DB2-BD59-A6C34878D82A}">
                    <a16:rowId xmlns:a16="http://schemas.microsoft.com/office/drawing/2014/main" val="3107476571"/>
                  </a:ext>
                </a:extLst>
              </a:tr>
            </a:tbl>
          </a:graphicData>
        </a:graphic>
      </p:graphicFrame>
      <p:grpSp>
        <p:nvGrpSpPr>
          <p:cNvPr id="26" name="Groep 25">
            <a:extLst>
              <a:ext uri="{FF2B5EF4-FFF2-40B4-BE49-F238E27FC236}">
                <a16:creationId xmlns:a16="http://schemas.microsoft.com/office/drawing/2014/main" id="{C8063C42-3F9F-4380-80DD-6B44DA28DC93}"/>
              </a:ext>
            </a:extLst>
          </p:cNvPr>
          <p:cNvGrpSpPr/>
          <p:nvPr/>
        </p:nvGrpSpPr>
        <p:grpSpPr>
          <a:xfrm>
            <a:off x="244217" y="320449"/>
            <a:ext cx="976238" cy="976238"/>
            <a:chOff x="659496" y="5909"/>
            <a:chExt cx="1143139" cy="1143139"/>
          </a:xfrm>
        </p:grpSpPr>
        <p:sp>
          <p:nvSpPr>
            <p:cNvPr id="39" name="Ovaal 38">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a:t>1</a:t>
              </a:r>
            </a:p>
          </p:txBody>
        </p:sp>
      </p:grpSp>
      <p:sp>
        <p:nvSpPr>
          <p:cNvPr id="41" name="Titel 1">
            <a:extLst>
              <a:ext uri="{FF2B5EF4-FFF2-40B4-BE49-F238E27FC236}">
                <a16:creationId xmlns:a16="http://schemas.microsoft.com/office/drawing/2014/main" id="{45EAB303-99E2-4344-9E85-079DC5A2273E}"/>
              </a:ext>
            </a:extLst>
          </p:cNvPr>
          <p:cNvSpPr>
            <a:spLocks noGrp="1"/>
          </p:cNvSpPr>
          <p:nvPr>
            <p:ph type="title"/>
          </p:nvPr>
        </p:nvSpPr>
        <p:spPr>
          <a:xfrm>
            <a:off x="477013" y="914400"/>
            <a:ext cx="11237976" cy="924154"/>
          </a:xfrm>
        </p:spPr>
        <p:txBody>
          <a:bodyPr vert="horz" lIns="91440" tIns="45720" rIns="91440" bIns="45720" rtlCol="0" anchor="t">
            <a:noAutofit/>
          </a:bodyPr>
          <a:lstStyle/>
          <a:p>
            <a:pPr algn="ctr">
              <a:lnSpc>
                <a:spcPct val="90000"/>
              </a:lnSpc>
            </a:pPr>
            <a:r>
              <a:rPr lang="en-US" sz="4400" b="1" dirty="0"/>
              <a:t>  </a:t>
            </a:r>
            <a:r>
              <a:rPr lang="en-US" sz="4400" b="1" dirty="0" err="1"/>
              <a:t>Analyse</a:t>
            </a:r>
            <a:r>
              <a:rPr lang="en-US" sz="4400" b="1" dirty="0"/>
              <a:t> van eigen </a:t>
            </a:r>
            <a:r>
              <a:rPr lang="en-US" sz="4400" b="1" dirty="0" err="1"/>
              <a:t>aanbod</a:t>
            </a:r>
            <a:br>
              <a:rPr lang="en-US" sz="4400" b="1" dirty="0"/>
            </a:br>
            <a:r>
              <a:rPr lang="en-US" sz="1800" b="1" dirty="0" err="1"/>
              <a:t>voorbeeld</a:t>
            </a:r>
            <a:r>
              <a:rPr lang="en-US" sz="1800" b="1" dirty="0"/>
              <a:t> </a:t>
            </a:r>
            <a:r>
              <a:rPr lang="en-US" sz="1800" b="1" dirty="0" err="1"/>
              <a:t>sportvereniging</a:t>
            </a:r>
            <a:endParaRPr lang="en-US" sz="1800" b="1" dirty="0"/>
          </a:p>
        </p:txBody>
      </p:sp>
      <p:sp>
        <p:nvSpPr>
          <p:cNvPr id="4" name="Tijdelijke aanduiding voor dianummer 3">
            <a:extLst>
              <a:ext uri="{FF2B5EF4-FFF2-40B4-BE49-F238E27FC236}">
                <a16:creationId xmlns:a16="http://schemas.microsoft.com/office/drawing/2014/main" id="{ECEBF992-2868-EDF1-F033-8BF97318F749}"/>
              </a:ext>
            </a:extLst>
          </p:cNvPr>
          <p:cNvSpPr>
            <a:spLocks noGrp="1"/>
          </p:cNvSpPr>
          <p:nvPr>
            <p:ph type="sldNum" sz="quarter" idx="12"/>
          </p:nvPr>
        </p:nvSpPr>
        <p:spPr/>
        <p:txBody>
          <a:bodyPr/>
          <a:lstStyle/>
          <a:p>
            <a:fld id="{A810D8BF-7984-46B5-8D6B-88EFD947BB0B}" type="slidenum">
              <a:rPr lang="nl-NL" smtClean="0"/>
              <a:t>30</a:t>
            </a:fld>
            <a:endParaRPr lang="nl-NL"/>
          </a:p>
        </p:txBody>
      </p:sp>
      <p:sp>
        <p:nvSpPr>
          <p:cNvPr id="7" name="Tekstvak 6">
            <a:extLst>
              <a:ext uri="{FF2B5EF4-FFF2-40B4-BE49-F238E27FC236}">
                <a16:creationId xmlns:a16="http://schemas.microsoft.com/office/drawing/2014/main" id="{DD489334-3E57-7374-0842-482CCEE79B25}"/>
              </a:ext>
            </a:extLst>
          </p:cNvPr>
          <p:cNvSpPr txBox="1"/>
          <p:nvPr/>
        </p:nvSpPr>
        <p:spPr>
          <a:xfrm>
            <a:off x="1015734" y="112336"/>
            <a:ext cx="10170587" cy="369332"/>
          </a:xfrm>
          <a:prstGeom prst="rect">
            <a:avLst/>
          </a:prstGeom>
          <a:noFill/>
        </p:spPr>
        <p:txBody>
          <a:bodyPr wrap="square">
            <a:spAutoFit/>
          </a:bodyPr>
          <a:lstStyle/>
          <a:p>
            <a:r>
              <a:rPr lang="nl-NL" sz="1800" dirty="0">
                <a:solidFill>
                  <a:schemeClr val="bg1"/>
                </a:solidFill>
              </a:rPr>
              <a:t>De 4 stappen </a:t>
            </a:r>
            <a:r>
              <a:rPr lang="nl-NL" dirty="0">
                <a:solidFill>
                  <a:schemeClr val="bg1"/>
                </a:solidFill>
              </a:rPr>
              <a:t>van Samen Slim Deelnemers Werven – 1: Analyseer ambitie/organisatie/omgeving</a:t>
            </a:r>
          </a:p>
        </p:txBody>
      </p:sp>
    </p:spTree>
    <p:extLst>
      <p:ext uri="{BB962C8B-B14F-4D97-AF65-F5344CB8AC3E}">
        <p14:creationId xmlns:p14="http://schemas.microsoft.com/office/powerpoint/2010/main" val="3059678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6"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ep 25">
            <a:extLst>
              <a:ext uri="{FF2B5EF4-FFF2-40B4-BE49-F238E27FC236}">
                <a16:creationId xmlns:a16="http://schemas.microsoft.com/office/drawing/2014/main" id="{C8063C42-3F9F-4380-80DD-6B44DA28DC93}"/>
              </a:ext>
            </a:extLst>
          </p:cNvPr>
          <p:cNvGrpSpPr/>
          <p:nvPr/>
        </p:nvGrpSpPr>
        <p:grpSpPr>
          <a:xfrm>
            <a:off x="244217" y="320449"/>
            <a:ext cx="976238" cy="976238"/>
            <a:chOff x="659496" y="5909"/>
            <a:chExt cx="1143139" cy="1143139"/>
          </a:xfrm>
        </p:grpSpPr>
        <p:sp>
          <p:nvSpPr>
            <p:cNvPr id="39" name="Ovaal 38">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a:t>1</a:t>
              </a:r>
            </a:p>
          </p:txBody>
        </p:sp>
      </p:grpSp>
      <p:graphicFrame>
        <p:nvGraphicFramePr>
          <p:cNvPr id="44" name="Tijdelijke aanduiding voor inhoud 3">
            <a:extLst>
              <a:ext uri="{FF2B5EF4-FFF2-40B4-BE49-F238E27FC236}">
                <a16:creationId xmlns:a16="http://schemas.microsoft.com/office/drawing/2014/main" id="{37526EDB-B589-4C26-962F-6931A54A1951}"/>
              </a:ext>
            </a:extLst>
          </p:cNvPr>
          <p:cNvGraphicFramePr>
            <a:graphicFrameLocks noGrp="1"/>
          </p:cNvGraphicFramePr>
          <p:nvPr>
            <p:ph idx="1"/>
            <p:extLst>
              <p:ext uri="{D42A27DB-BD31-4B8C-83A1-F6EECF244321}">
                <p14:modId xmlns:p14="http://schemas.microsoft.com/office/powerpoint/2010/main" val="544547518"/>
              </p:ext>
            </p:extLst>
          </p:nvPr>
        </p:nvGraphicFramePr>
        <p:xfrm>
          <a:off x="757251" y="2224610"/>
          <a:ext cx="10641445" cy="3678186"/>
        </p:xfrm>
        <a:graphic>
          <a:graphicData uri="http://schemas.openxmlformats.org/drawingml/2006/table">
            <a:tbl>
              <a:tblPr firstRow="1" bandRow="1"/>
              <a:tblGrid>
                <a:gridCol w="755502">
                  <a:extLst>
                    <a:ext uri="{9D8B030D-6E8A-4147-A177-3AD203B41FA5}">
                      <a16:colId xmlns:a16="http://schemas.microsoft.com/office/drawing/2014/main" val="1608392849"/>
                    </a:ext>
                  </a:extLst>
                </a:gridCol>
                <a:gridCol w="1395581">
                  <a:extLst>
                    <a:ext uri="{9D8B030D-6E8A-4147-A177-3AD203B41FA5}">
                      <a16:colId xmlns:a16="http://schemas.microsoft.com/office/drawing/2014/main" val="3627957490"/>
                    </a:ext>
                  </a:extLst>
                </a:gridCol>
                <a:gridCol w="772730">
                  <a:extLst>
                    <a:ext uri="{9D8B030D-6E8A-4147-A177-3AD203B41FA5}">
                      <a16:colId xmlns:a16="http://schemas.microsoft.com/office/drawing/2014/main" val="2851046404"/>
                    </a:ext>
                  </a:extLst>
                </a:gridCol>
                <a:gridCol w="833690">
                  <a:extLst>
                    <a:ext uri="{9D8B030D-6E8A-4147-A177-3AD203B41FA5}">
                      <a16:colId xmlns:a16="http://schemas.microsoft.com/office/drawing/2014/main" val="3292268947"/>
                    </a:ext>
                  </a:extLst>
                </a:gridCol>
                <a:gridCol w="628281">
                  <a:extLst>
                    <a:ext uri="{9D8B030D-6E8A-4147-A177-3AD203B41FA5}">
                      <a16:colId xmlns:a16="http://schemas.microsoft.com/office/drawing/2014/main" val="4153001358"/>
                    </a:ext>
                  </a:extLst>
                </a:gridCol>
                <a:gridCol w="547443">
                  <a:extLst>
                    <a:ext uri="{9D8B030D-6E8A-4147-A177-3AD203B41FA5}">
                      <a16:colId xmlns:a16="http://schemas.microsoft.com/office/drawing/2014/main" val="3244415514"/>
                    </a:ext>
                  </a:extLst>
                </a:gridCol>
                <a:gridCol w="1862056">
                  <a:extLst>
                    <a:ext uri="{9D8B030D-6E8A-4147-A177-3AD203B41FA5}">
                      <a16:colId xmlns:a16="http://schemas.microsoft.com/office/drawing/2014/main" val="232873945"/>
                    </a:ext>
                  </a:extLst>
                </a:gridCol>
                <a:gridCol w="1619542">
                  <a:extLst>
                    <a:ext uri="{9D8B030D-6E8A-4147-A177-3AD203B41FA5}">
                      <a16:colId xmlns:a16="http://schemas.microsoft.com/office/drawing/2014/main" val="3355592668"/>
                    </a:ext>
                  </a:extLst>
                </a:gridCol>
                <a:gridCol w="1043074">
                  <a:extLst>
                    <a:ext uri="{9D8B030D-6E8A-4147-A177-3AD203B41FA5}">
                      <a16:colId xmlns:a16="http://schemas.microsoft.com/office/drawing/2014/main" val="1940163567"/>
                    </a:ext>
                  </a:extLst>
                </a:gridCol>
                <a:gridCol w="1183546">
                  <a:extLst>
                    <a:ext uri="{9D8B030D-6E8A-4147-A177-3AD203B41FA5}">
                      <a16:colId xmlns:a16="http://schemas.microsoft.com/office/drawing/2014/main" val="266578967"/>
                    </a:ext>
                  </a:extLst>
                </a:gridCol>
              </a:tblGrid>
              <a:tr h="538315">
                <a:tc>
                  <a:txBody>
                    <a:bodyPr/>
                    <a:lstStyle/>
                    <a:p>
                      <a:pPr algn="ctr" fontAlgn="ctr"/>
                      <a:r>
                        <a:rPr lang="nl-NL" sz="1400" b="1" i="0" u="none" strike="noStrike" dirty="0">
                          <a:solidFill>
                            <a:srgbClr val="000000"/>
                          </a:solidFill>
                          <a:effectLst/>
                          <a:latin typeface="Calibri" panose="020F0502020204030204" pitchFamily="34" charset="0"/>
                        </a:rPr>
                        <a:t>Richtlijn leeftijd</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1" i="0" u="none" strike="noStrike" dirty="0">
                          <a:solidFill>
                            <a:srgbClr val="000000"/>
                          </a:solidFill>
                          <a:effectLst/>
                          <a:latin typeface="Calibri" panose="020F0502020204030204" pitchFamily="34" charset="0"/>
                        </a:rPr>
                        <a:t>Levensfase</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1" i="0" u="none" strike="noStrike">
                          <a:solidFill>
                            <a:srgbClr val="000000"/>
                          </a:solidFill>
                          <a:effectLst/>
                          <a:latin typeface="Calibri" panose="020F0502020204030204" pitchFamily="34" charset="0"/>
                        </a:rPr>
                        <a:t>Mannen</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1" i="0" u="none" strike="noStrike">
                          <a:solidFill>
                            <a:srgbClr val="000000"/>
                          </a:solidFill>
                          <a:effectLst/>
                          <a:latin typeface="Calibri" panose="020F0502020204030204" pitchFamily="34" charset="0"/>
                        </a:rPr>
                        <a:t>Vrouwen</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1" i="0" u="none" strike="noStrike">
                          <a:solidFill>
                            <a:srgbClr val="000000"/>
                          </a:solidFill>
                          <a:effectLst/>
                          <a:latin typeface="Calibri" panose="020F0502020204030204" pitchFamily="34" charset="0"/>
                        </a:rPr>
                        <a:t>Aantal</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1" i="0" u="none" strike="noStrike">
                          <a:solidFill>
                            <a:srgbClr val="000000"/>
                          </a:solidFill>
                          <a:effectLst/>
                          <a:latin typeface="Calibri" panose="020F0502020204030204" pitchFamily="34" charset="0"/>
                        </a:rPr>
                        <a:t>%</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1" i="0" u="none" strike="noStrike" dirty="0">
                          <a:solidFill>
                            <a:srgbClr val="000000"/>
                          </a:solidFill>
                          <a:effectLst/>
                          <a:latin typeface="Calibri" panose="020F0502020204030204" pitchFamily="34" charset="0"/>
                        </a:rPr>
                        <a:t>Dasaanbod</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1" i="0" u="none" strike="noStrike">
                          <a:solidFill>
                            <a:srgbClr val="000000"/>
                          </a:solidFill>
                          <a:effectLst/>
                          <a:latin typeface="Calibri" panose="020F0502020204030204" pitchFamily="34" charset="0"/>
                        </a:rPr>
                        <a:t>Overig aanbod</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1" i="0" u="none" strike="noStrike">
                          <a:solidFill>
                            <a:srgbClr val="000000"/>
                          </a:solidFill>
                          <a:effectLst/>
                          <a:latin typeface="Calibri" panose="020F0502020204030204" pitchFamily="34" charset="0"/>
                        </a:rPr>
                        <a:t>Waardering</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1" i="0" u="none" strike="noStrike">
                          <a:solidFill>
                            <a:srgbClr val="000000"/>
                          </a:solidFill>
                          <a:effectLst/>
                          <a:latin typeface="Calibri" panose="020F0502020204030204" pitchFamily="34" charset="0"/>
                        </a:rPr>
                        <a:t>Benodigde aanpassingen</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7997917"/>
                  </a:ext>
                </a:extLst>
              </a:tr>
              <a:tr h="288319">
                <a:tc>
                  <a:txBody>
                    <a:bodyPr/>
                    <a:lstStyle/>
                    <a:p>
                      <a:pPr algn="ctr" fontAlgn="ctr"/>
                      <a:r>
                        <a:rPr lang="nl-NL" sz="1200" b="0" i="0" u="none" strike="noStrike">
                          <a:solidFill>
                            <a:srgbClr val="000000"/>
                          </a:solidFill>
                          <a:effectLst/>
                          <a:latin typeface="Arial" panose="020B0604020202020204" pitchFamily="34" charset="0"/>
                        </a:rPr>
                        <a:t>2-4</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dirty="0">
                          <a:solidFill>
                            <a:srgbClr val="000000"/>
                          </a:solidFill>
                          <a:effectLst/>
                          <a:latin typeface="Calibri" panose="020F0502020204030204" pitchFamily="34" charset="0"/>
                        </a:rPr>
                        <a:t>Dreumes</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200" b="0" i="0" u="none" strike="noStrike">
                          <a:solidFill>
                            <a:srgbClr val="000000"/>
                          </a:solidFill>
                          <a:effectLst/>
                          <a:latin typeface="Arial" panose="020B0604020202020204" pitchFamily="34" charset="0"/>
                        </a:rPr>
                        <a:t>0</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200" b="0" i="0" u="none" strike="noStrike">
                          <a:solidFill>
                            <a:srgbClr val="000000"/>
                          </a:solidFill>
                          <a:effectLst/>
                          <a:latin typeface="Arial" panose="020B0604020202020204" pitchFamily="34" charset="0"/>
                        </a:rPr>
                        <a:t>0%</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200" b="0" i="0" u="none" strike="noStrike">
                          <a:solidFill>
                            <a:srgbClr val="000000"/>
                          </a:solidFill>
                          <a:effectLst/>
                          <a:latin typeface="Arial" panose="020B060402020202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210586990"/>
                  </a:ext>
                </a:extLst>
              </a:tr>
              <a:tr h="288319">
                <a:tc>
                  <a:txBody>
                    <a:bodyPr/>
                    <a:lstStyle/>
                    <a:p>
                      <a:pPr algn="ctr" fontAlgn="ctr"/>
                      <a:r>
                        <a:rPr lang="nl-NL" sz="1200" b="0" i="0" u="none" strike="noStrike">
                          <a:solidFill>
                            <a:srgbClr val="000000"/>
                          </a:solidFill>
                          <a:effectLst/>
                          <a:latin typeface="Arial" panose="020B0604020202020204" pitchFamily="34" charset="0"/>
                        </a:rPr>
                        <a:t>5-12</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Schoolkind</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200" b="0" i="0" u="none" strike="noStrike">
                          <a:solidFill>
                            <a:srgbClr val="000000"/>
                          </a:solidFill>
                          <a:effectLst/>
                          <a:latin typeface="Arial" panose="020B0604020202020204" pitchFamily="34" charset="0"/>
                        </a:rPr>
                        <a:t>0</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200" b="0" i="0" u="none" strike="noStrike">
                          <a:solidFill>
                            <a:srgbClr val="000000"/>
                          </a:solidFill>
                          <a:effectLst/>
                          <a:latin typeface="Arial" panose="020B0604020202020204" pitchFamily="34" charset="0"/>
                        </a:rPr>
                        <a:t>0%</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200" b="0" i="0" u="none" strike="noStrike">
                          <a:solidFill>
                            <a:srgbClr val="000000"/>
                          </a:solidFill>
                          <a:effectLst/>
                          <a:latin typeface="Arial" panose="020B060402020202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200" b="0" i="0" u="none" strike="noStrike">
                          <a:solidFill>
                            <a:srgbClr val="000000"/>
                          </a:solidFill>
                          <a:effectLst/>
                          <a:latin typeface="Arial" panose="020B060402020202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702646971"/>
                  </a:ext>
                </a:extLst>
              </a:tr>
              <a:tr h="482760">
                <a:tc>
                  <a:txBody>
                    <a:bodyPr/>
                    <a:lstStyle/>
                    <a:p>
                      <a:pPr algn="ctr" fontAlgn="ctr"/>
                      <a:r>
                        <a:rPr lang="nl-NL" sz="1200" b="0" i="0" u="none" strike="noStrike">
                          <a:solidFill>
                            <a:srgbClr val="000000"/>
                          </a:solidFill>
                          <a:effectLst/>
                          <a:latin typeface="Arial" panose="020B0604020202020204" pitchFamily="34" charset="0"/>
                        </a:rPr>
                        <a:t>13-18</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Puber</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dirty="0">
                          <a:solidFill>
                            <a:srgbClr val="000000"/>
                          </a:solidFill>
                          <a:effectLst/>
                          <a:latin typeface="Calibri" panose="020F0502020204030204" pitchFamily="34" charset="0"/>
                        </a:rPr>
                        <a:t>3</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200" b="0" i="0" u="none" strike="noStrike" dirty="0">
                          <a:solidFill>
                            <a:srgbClr val="000000"/>
                          </a:solidFill>
                          <a:effectLst/>
                          <a:latin typeface="Arial" panose="020B0604020202020204" pitchFamily="34" charset="0"/>
                        </a:rPr>
                        <a:t>3</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200" b="0" i="0" u="none" strike="noStrike">
                          <a:solidFill>
                            <a:srgbClr val="000000"/>
                          </a:solidFill>
                          <a:effectLst/>
                          <a:latin typeface="Arial" panose="020B0604020202020204" pitchFamily="34" charset="0"/>
                        </a:rPr>
                        <a:t>6%</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200" b="0" i="0" u="none" strike="noStrike" dirty="0">
                          <a:solidFill>
                            <a:srgbClr val="000000"/>
                          </a:solidFill>
                          <a:effectLst/>
                          <a:latin typeface="Arial" panose="020B0604020202020204" pitchFamily="34" charset="0"/>
                        </a:rPr>
                        <a:t>Wekelijkse oefenavond</a:t>
                      </a:r>
                    </a:p>
                    <a:p>
                      <a:pPr algn="ctr" fontAlgn="ctr"/>
                      <a:r>
                        <a:rPr lang="nl-NL" sz="1200" b="0" i="0" u="none" strike="noStrike" dirty="0">
                          <a:solidFill>
                            <a:srgbClr val="000000"/>
                          </a:solidFill>
                          <a:effectLst/>
                          <a:latin typeface="Arial" panose="020B0604020202020204" pitchFamily="34" charset="0"/>
                        </a:rPr>
                        <a:t> + 3 optredens p/jaar</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200" b="0" i="0" u="none" strike="noStrike" dirty="0" err="1">
                          <a:solidFill>
                            <a:srgbClr val="000000"/>
                          </a:solidFill>
                          <a:effectLst/>
                          <a:latin typeface="Arial" panose="020B0604020202020204" pitchFamily="34" charset="0"/>
                        </a:rPr>
                        <a:t>Europeade</a:t>
                      </a:r>
                      <a:r>
                        <a:rPr lang="nl-NL" sz="1200" b="0" i="0" u="none" strike="noStrike" dirty="0">
                          <a:solidFill>
                            <a:srgbClr val="000000"/>
                          </a:solidFill>
                          <a:effectLst/>
                          <a:latin typeface="Arial" panose="020B0604020202020204" pitchFamily="34" charset="0"/>
                        </a:rPr>
                        <a:t> </a:t>
                      </a:r>
                      <a:r>
                        <a:rPr lang="nl-NL" sz="1200" b="0" i="0" u="none" strike="noStrike" dirty="0" err="1">
                          <a:solidFill>
                            <a:srgbClr val="000000"/>
                          </a:solidFill>
                          <a:effectLst/>
                          <a:latin typeface="Arial" panose="020B0604020202020204" pitchFamily="34" charset="0"/>
                        </a:rPr>
                        <a:t>Goha</a:t>
                      </a:r>
                      <a:r>
                        <a:rPr lang="nl-NL" sz="1200" b="0" i="0" u="none" strike="noStrike" dirty="0">
                          <a:solidFill>
                            <a:srgbClr val="000000"/>
                          </a:solidFill>
                          <a:effectLst/>
                          <a:latin typeface="Arial" panose="020B0604020202020204" pitchFamily="34" charset="0"/>
                        </a:rPr>
                        <a:t> 2023 + Filmavond + Feestje</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400" b="0" i="0" u="none" strike="noStrike">
                          <a:solidFill>
                            <a:srgbClr val="000000"/>
                          </a:solidFill>
                          <a:effectLst/>
                          <a:latin typeface="Calibri" panose="020F0502020204030204" pitchFamily="34" charset="0"/>
                        </a:rPr>
                        <a:t>6,5</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539774998"/>
                  </a:ext>
                </a:extLst>
              </a:tr>
              <a:tr h="482760">
                <a:tc>
                  <a:txBody>
                    <a:bodyPr/>
                    <a:lstStyle/>
                    <a:p>
                      <a:pPr algn="ctr" fontAlgn="ctr"/>
                      <a:r>
                        <a:rPr lang="nl-NL" sz="1200" b="0" i="0" u="none" strike="noStrike">
                          <a:solidFill>
                            <a:srgbClr val="000000"/>
                          </a:solidFill>
                          <a:effectLst/>
                          <a:latin typeface="Arial" panose="020B0604020202020204" pitchFamily="34" charset="0"/>
                        </a:rPr>
                        <a:t>19-25</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Student</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dirty="0">
                          <a:solidFill>
                            <a:srgbClr val="000000"/>
                          </a:solidFill>
                          <a:effectLst/>
                          <a:latin typeface="Calibri" panose="020F0502020204030204" pitchFamily="34" charset="0"/>
                        </a:rPr>
                        <a:t>2</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5</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200" b="0" i="0" u="none" strike="noStrike">
                          <a:solidFill>
                            <a:srgbClr val="000000"/>
                          </a:solidFill>
                          <a:effectLst/>
                          <a:latin typeface="Arial" panose="020B0604020202020204" pitchFamily="34" charset="0"/>
                        </a:rPr>
                        <a:t>7</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200" b="0" i="0" u="none" strike="noStrike" dirty="0">
                          <a:solidFill>
                            <a:srgbClr val="000000"/>
                          </a:solidFill>
                          <a:effectLst/>
                          <a:latin typeface="Arial" panose="020B0604020202020204" pitchFamily="34" charset="0"/>
                        </a:rPr>
                        <a:t>13%</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200" b="0" i="0" u="none" strike="noStrike" dirty="0">
                          <a:solidFill>
                            <a:srgbClr val="000000"/>
                          </a:solidFill>
                          <a:effectLst/>
                          <a:latin typeface="Arial" panose="020B0604020202020204" pitchFamily="34" charset="0"/>
                        </a:rPr>
                        <a:t>Wekelijkse oefenavond</a:t>
                      </a:r>
                    </a:p>
                    <a:p>
                      <a:pPr algn="ctr" fontAlgn="ctr"/>
                      <a:r>
                        <a:rPr lang="nl-NL" sz="1200" b="0" i="0" u="none" strike="noStrike" dirty="0">
                          <a:solidFill>
                            <a:srgbClr val="000000"/>
                          </a:solidFill>
                          <a:effectLst/>
                          <a:latin typeface="Arial" panose="020B0604020202020204" pitchFamily="34" charset="0"/>
                        </a:rPr>
                        <a:t> + 3 optredens p/jaar</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200" b="0" i="0" u="none" strike="noStrike" dirty="0" err="1">
                          <a:solidFill>
                            <a:srgbClr val="000000"/>
                          </a:solidFill>
                          <a:effectLst/>
                          <a:latin typeface="Arial" panose="020B0604020202020204" pitchFamily="34" charset="0"/>
                        </a:rPr>
                        <a:t>Europeade</a:t>
                      </a:r>
                      <a:r>
                        <a:rPr lang="nl-NL" sz="1200" b="0" i="0" u="none" strike="noStrike" dirty="0">
                          <a:solidFill>
                            <a:srgbClr val="000000"/>
                          </a:solidFill>
                          <a:effectLst/>
                          <a:latin typeface="Arial" panose="020B0604020202020204" pitchFamily="34" charset="0"/>
                        </a:rPr>
                        <a:t> </a:t>
                      </a:r>
                      <a:r>
                        <a:rPr lang="nl-NL" sz="1200" b="0" i="0" u="none" strike="noStrike" dirty="0" err="1">
                          <a:solidFill>
                            <a:srgbClr val="000000"/>
                          </a:solidFill>
                          <a:effectLst/>
                          <a:latin typeface="Arial" panose="020B0604020202020204" pitchFamily="34" charset="0"/>
                        </a:rPr>
                        <a:t>Goha</a:t>
                      </a:r>
                      <a:r>
                        <a:rPr lang="nl-NL" sz="1200" b="0" i="0" u="none" strike="noStrike" dirty="0">
                          <a:solidFill>
                            <a:srgbClr val="000000"/>
                          </a:solidFill>
                          <a:effectLst/>
                          <a:latin typeface="Arial" panose="020B0604020202020204" pitchFamily="34" charset="0"/>
                        </a:rPr>
                        <a:t> 2023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400" b="0" i="0" u="none" strike="noStrike">
                          <a:solidFill>
                            <a:srgbClr val="000000"/>
                          </a:solidFill>
                          <a:effectLst/>
                          <a:latin typeface="Calibri" panose="020F0502020204030204" pitchFamily="34" charset="0"/>
                        </a:rPr>
                        <a:t>7</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376766915"/>
                  </a:ext>
                </a:extLst>
              </a:tr>
              <a:tr h="538315">
                <a:tc>
                  <a:txBody>
                    <a:bodyPr/>
                    <a:lstStyle/>
                    <a:p>
                      <a:pPr algn="ctr" fontAlgn="ctr"/>
                      <a:r>
                        <a:rPr lang="nl-NL" sz="1200" b="0" i="0" u="none" strike="noStrike">
                          <a:solidFill>
                            <a:srgbClr val="000000"/>
                          </a:solidFill>
                          <a:effectLst/>
                          <a:latin typeface="Arial" panose="020B0604020202020204" pitchFamily="34" charset="0"/>
                        </a:rPr>
                        <a:t>26-67</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Werkende / niet-werkende</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14</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26</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200" b="0" i="0" u="none" strike="noStrike">
                          <a:solidFill>
                            <a:srgbClr val="000000"/>
                          </a:solidFill>
                          <a:effectLst/>
                          <a:latin typeface="Arial" panose="020B0604020202020204" pitchFamily="34" charset="0"/>
                        </a:rPr>
                        <a:t>40</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200" b="0" i="0" u="none" strike="noStrike">
                          <a:solidFill>
                            <a:srgbClr val="000000"/>
                          </a:solidFill>
                          <a:effectLst/>
                          <a:latin typeface="Arial" panose="020B0604020202020204" pitchFamily="34" charset="0"/>
                        </a:rPr>
                        <a:t>75%</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200" b="0" i="0" u="none" strike="noStrike" dirty="0">
                          <a:solidFill>
                            <a:srgbClr val="000000"/>
                          </a:solidFill>
                          <a:effectLst/>
                          <a:latin typeface="Arial" panose="020B0604020202020204" pitchFamily="34" charset="0"/>
                        </a:rPr>
                        <a:t>Wekelijkse oefenavond</a:t>
                      </a:r>
                    </a:p>
                    <a:p>
                      <a:pPr algn="ctr" fontAlgn="ctr"/>
                      <a:r>
                        <a:rPr lang="nl-NL" sz="1200" b="0" i="0" u="none" strike="noStrike" dirty="0">
                          <a:solidFill>
                            <a:srgbClr val="000000"/>
                          </a:solidFill>
                          <a:effectLst/>
                          <a:latin typeface="Arial" panose="020B0604020202020204" pitchFamily="34" charset="0"/>
                        </a:rPr>
                        <a:t> + 3 optredens p/jaar</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200" b="0" i="0" u="none" strike="noStrike" dirty="0" err="1">
                          <a:solidFill>
                            <a:srgbClr val="000000"/>
                          </a:solidFill>
                          <a:effectLst/>
                          <a:latin typeface="Arial" panose="020B0604020202020204" pitchFamily="34" charset="0"/>
                        </a:rPr>
                        <a:t>Europeade</a:t>
                      </a:r>
                      <a:r>
                        <a:rPr lang="nl-NL" sz="1200" b="0" i="0" u="none" strike="noStrike" dirty="0">
                          <a:solidFill>
                            <a:srgbClr val="000000"/>
                          </a:solidFill>
                          <a:effectLst/>
                          <a:latin typeface="Arial" panose="020B0604020202020204" pitchFamily="34" charset="0"/>
                        </a:rPr>
                        <a:t> </a:t>
                      </a:r>
                      <a:r>
                        <a:rPr lang="nl-NL" sz="1200" b="0" i="0" u="none" strike="noStrike" dirty="0" err="1">
                          <a:solidFill>
                            <a:srgbClr val="000000"/>
                          </a:solidFill>
                          <a:effectLst/>
                          <a:latin typeface="Arial" panose="020B0604020202020204" pitchFamily="34" charset="0"/>
                        </a:rPr>
                        <a:t>Goha</a:t>
                      </a:r>
                      <a:r>
                        <a:rPr lang="nl-NL" sz="1200" b="0" i="0" u="none" strike="noStrike" dirty="0">
                          <a:solidFill>
                            <a:srgbClr val="000000"/>
                          </a:solidFill>
                          <a:effectLst/>
                          <a:latin typeface="Arial" panose="020B0604020202020204" pitchFamily="34" charset="0"/>
                        </a:rPr>
                        <a:t> 2023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400" b="0" i="0" u="none" strike="noStrike">
                          <a:solidFill>
                            <a:srgbClr val="000000"/>
                          </a:solidFill>
                          <a:effectLst/>
                          <a:latin typeface="Calibri" panose="020F0502020204030204" pitchFamily="34" charset="0"/>
                        </a:rPr>
                        <a:t>8,5</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925307553"/>
                  </a:ext>
                </a:extLst>
              </a:tr>
              <a:tr h="482760">
                <a:tc>
                  <a:txBody>
                    <a:bodyPr/>
                    <a:lstStyle/>
                    <a:p>
                      <a:pPr algn="ctr" fontAlgn="ctr"/>
                      <a:r>
                        <a:rPr lang="nl-NL" sz="1200" b="0" i="0" u="none" strike="noStrike">
                          <a:solidFill>
                            <a:srgbClr val="000000"/>
                          </a:solidFill>
                          <a:effectLst/>
                          <a:latin typeface="Arial" panose="020B0604020202020204" pitchFamily="34" charset="0"/>
                        </a:rPr>
                        <a:t>68-80</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Gepensioneerde</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3</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200" b="0" i="0" u="none" strike="noStrike">
                          <a:solidFill>
                            <a:srgbClr val="000000"/>
                          </a:solidFill>
                          <a:effectLst/>
                          <a:latin typeface="Arial" panose="020B0604020202020204" pitchFamily="34" charset="0"/>
                        </a:rPr>
                        <a:t>3</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200" b="0" i="0" u="none" strike="noStrike">
                          <a:solidFill>
                            <a:srgbClr val="000000"/>
                          </a:solidFill>
                          <a:effectLst/>
                          <a:latin typeface="Arial" panose="020B0604020202020204" pitchFamily="34" charset="0"/>
                        </a:rPr>
                        <a:t>6%</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200" b="0" i="0" u="none" strike="noStrike" dirty="0">
                          <a:solidFill>
                            <a:srgbClr val="000000"/>
                          </a:solidFill>
                          <a:effectLst/>
                          <a:latin typeface="Arial" panose="020B0604020202020204" pitchFamily="34" charset="0"/>
                        </a:rPr>
                        <a:t>Wekelijkse oefenavond</a:t>
                      </a:r>
                    </a:p>
                    <a:p>
                      <a:pPr algn="ctr" fontAlgn="ctr"/>
                      <a:r>
                        <a:rPr lang="nl-NL" sz="1200" b="0" i="0" u="none" strike="noStrike" dirty="0">
                          <a:solidFill>
                            <a:srgbClr val="000000"/>
                          </a:solidFill>
                          <a:effectLst/>
                          <a:latin typeface="Arial" panose="020B0604020202020204" pitchFamily="34" charset="0"/>
                        </a:rPr>
                        <a:t> + 3 optredens p/jaar</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200" b="0" i="0" u="none" strike="noStrike" dirty="0" err="1">
                          <a:solidFill>
                            <a:srgbClr val="000000"/>
                          </a:solidFill>
                          <a:effectLst/>
                          <a:latin typeface="Arial" panose="020B0604020202020204" pitchFamily="34" charset="0"/>
                        </a:rPr>
                        <a:t>Europeade</a:t>
                      </a:r>
                      <a:r>
                        <a:rPr lang="nl-NL" sz="1200" b="0" i="0" u="none" strike="noStrike" dirty="0">
                          <a:solidFill>
                            <a:srgbClr val="000000"/>
                          </a:solidFill>
                          <a:effectLst/>
                          <a:latin typeface="Arial" panose="020B0604020202020204" pitchFamily="34" charset="0"/>
                        </a:rPr>
                        <a:t> </a:t>
                      </a:r>
                      <a:r>
                        <a:rPr lang="nl-NL" sz="1200" b="0" i="0" u="none" strike="noStrike" dirty="0" err="1">
                          <a:solidFill>
                            <a:srgbClr val="000000"/>
                          </a:solidFill>
                          <a:effectLst/>
                          <a:latin typeface="Arial" panose="020B0604020202020204" pitchFamily="34" charset="0"/>
                        </a:rPr>
                        <a:t>Goha</a:t>
                      </a:r>
                      <a:r>
                        <a:rPr lang="nl-NL" sz="1200" b="0" i="0" u="none" strike="noStrike" dirty="0">
                          <a:solidFill>
                            <a:srgbClr val="000000"/>
                          </a:solidFill>
                          <a:effectLst/>
                          <a:latin typeface="Arial" panose="020B0604020202020204" pitchFamily="34" charset="0"/>
                        </a:rPr>
                        <a:t> 2023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400" b="0" i="0" u="none" strike="noStrike">
                          <a:solidFill>
                            <a:srgbClr val="000000"/>
                          </a:solidFill>
                          <a:effectLst/>
                          <a:latin typeface="Calibri" panose="020F0502020204030204" pitchFamily="34" charset="0"/>
                        </a:rPr>
                        <a:t>8</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439153633"/>
                  </a:ext>
                </a:extLst>
              </a:tr>
              <a:tr h="288319">
                <a:tc>
                  <a:txBody>
                    <a:bodyPr/>
                    <a:lstStyle/>
                    <a:p>
                      <a:pPr algn="ctr" fontAlgn="ctr"/>
                      <a:r>
                        <a:rPr lang="nl-NL" sz="1200" b="0" i="0" u="none" strike="noStrike">
                          <a:solidFill>
                            <a:srgbClr val="000000"/>
                          </a:solidFill>
                          <a:effectLst/>
                          <a:latin typeface="Arial" panose="020B0604020202020204" pitchFamily="34" charset="0"/>
                        </a:rPr>
                        <a:t>81-</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Oudere</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200" b="0" i="0" u="none" strike="noStrike">
                          <a:solidFill>
                            <a:srgbClr val="000000"/>
                          </a:solidFill>
                          <a:effectLst/>
                          <a:latin typeface="Arial" panose="020B0604020202020204" pitchFamily="34" charset="0"/>
                        </a:rPr>
                        <a:t>0</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200" b="0" i="0" u="none" strike="noStrike">
                          <a:solidFill>
                            <a:srgbClr val="000000"/>
                          </a:solidFill>
                          <a:effectLst/>
                          <a:latin typeface="Arial" panose="020B0604020202020204" pitchFamily="34" charset="0"/>
                        </a:rPr>
                        <a:t>0%</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200" b="0" i="0" u="none" strike="noStrike">
                          <a:solidFill>
                            <a:srgbClr val="000000"/>
                          </a:solidFill>
                          <a:effectLst/>
                          <a:latin typeface="Arial" panose="020B060402020202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200" b="0" i="0" u="none" strike="noStrike">
                          <a:solidFill>
                            <a:srgbClr val="000000"/>
                          </a:solidFill>
                          <a:effectLst/>
                          <a:latin typeface="Arial" panose="020B060402020202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048292961"/>
                  </a:ext>
                </a:extLst>
              </a:tr>
              <a:tr h="288319">
                <a:tc>
                  <a:txBody>
                    <a:bodyPr/>
                    <a:lstStyle/>
                    <a:p>
                      <a:pPr algn="ctr" fontAlgn="ctr"/>
                      <a:r>
                        <a:rPr lang="nl-NL" sz="1200" b="0" i="0" u="none" strike="noStrike">
                          <a:solidFill>
                            <a:srgbClr val="000000"/>
                          </a:solidFill>
                          <a:effectLst/>
                          <a:latin typeface="Arial" panose="020B0604020202020204" pitchFamily="34" charset="0"/>
                        </a:rPr>
                        <a:t>Totaal</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16</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37</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200" b="1" i="0" u="none" strike="noStrike">
                          <a:solidFill>
                            <a:srgbClr val="000000"/>
                          </a:solidFill>
                          <a:effectLst/>
                          <a:latin typeface="Arial" panose="020B0604020202020204" pitchFamily="34" charset="0"/>
                        </a:rPr>
                        <a:t>53</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200" b="0" i="0" u="none" strike="noStrike">
                          <a:solidFill>
                            <a:srgbClr val="000000"/>
                          </a:solidFill>
                          <a:effectLst/>
                          <a:latin typeface="Arial" panose="020B0604020202020204" pitchFamily="34" charset="0"/>
                        </a:rPr>
                        <a:t>100%</a:t>
                      </a:r>
                    </a:p>
                  </a:txBody>
                  <a:tcPr marL="4270" marR="4270" marT="4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l-NL" sz="1200" b="0" i="0" u="none" strike="noStrike">
                          <a:solidFill>
                            <a:srgbClr val="000000"/>
                          </a:solidFill>
                          <a:effectLst/>
                          <a:latin typeface="Arial" panose="020B0604020202020204" pitchFamily="34" charset="0"/>
                        </a:rPr>
                        <a:t> </a:t>
                      </a:r>
                    </a:p>
                  </a:txBody>
                  <a:tcPr marL="4270" marR="4270" marT="427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nl-NL" sz="1200" b="0" i="0" u="none" strike="noStrike">
                          <a:solidFill>
                            <a:srgbClr val="000000"/>
                          </a:solidFill>
                          <a:effectLst/>
                          <a:latin typeface="Arial" panose="020B0604020202020204" pitchFamily="34" charset="0"/>
                        </a:rPr>
                        <a:t> </a:t>
                      </a:r>
                    </a:p>
                  </a:txBody>
                  <a:tcPr marL="4270" marR="4270" marT="427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nl-NL" sz="1400" b="0" i="0" u="none" strike="noStrike">
                          <a:solidFill>
                            <a:srgbClr val="000000"/>
                          </a:solidFill>
                          <a:effectLst/>
                          <a:latin typeface="Calibri" panose="020F0502020204030204" pitchFamily="34" charset="0"/>
                        </a:rPr>
                        <a:t> </a:t>
                      </a:r>
                    </a:p>
                  </a:txBody>
                  <a:tcPr marL="4270" marR="4270" marT="427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nl-NL" sz="1400" b="0" i="0" u="none" strike="noStrike" dirty="0">
                          <a:solidFill>
                            <a:srgbClr val="000000"/>
                          </a:solidFill>
                          <a:effectLst/>
                          <a:latin typeface="Calibri" panose="020F0502020204030204" pitchFamily="34" charset="0"/>
                        </a:rPr>
                        <a:t> </a:t>
                      </a:r>
                    </a:p>
                  </a:txBody>
                  <a:tcPr marL="4270" marR="4270" marT="427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744506821"/>
                  </a:ext>
                </a:extLst>
              </a:tr>
            </a:tbl>
          </a:graphicData>
        </a:graphic>
      </p:graphicFrame>
      <p:sp>
        <p:nvSpPr>
          <p:cNvPr id="45" name="Titel 1">
            <a:extLst>
              <a:ext uri="{FF2B5EF4-FFF2-40B4-BE49-F238E27FC236}">
                <a16:creationId xmlns:a16="http://schemas.microsoft.com/office/drawing/2014/main" id="{45EAB303-99E2-4344-9E85-079DC5A2273E}"/>
              </a:ext>
            </a:extLst>
          </p:cNvPr>
          <p:cNvSpPr txBox="1">
            <a:spLocks/>
          </p:cNvSpPr>
          <p:nvPr/>
        </p:nvSpPr>
        <p:spPr>
          <a:xfrm>
            <a:off x="477013" y="914400"/>
            <a:ext cx="11237976" cy="92415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pPr>
            <a:r>
              <a:rPr lang="en-US" sz="4400" b="1" dirty="0"/>
              <a:t>  </a:t>
            </a:r>
            <a:r>
              <a:rPr lang="en-US" sz="4400" b="1" dirty="0" err="1"/>
              <a:t>Analyse</a:t>
            </a:r>
            <a:r>
              <a:rPr lang="en-US" sz="4400" b="1" dirty="0"/>
              <a:t> van eigen </a:t>
            </a:r>
            <a:r>
              <a:rPr lang="en-US" sz="4400" b="1" dirty="0" err="1"/>
              <a:t>aanbod</a:t>
            </a:r>
            <a:br>
              <a:rPr lang="en-US" sz="1800" b="1" dirty="0"/>
            </a:br>
            <a:r>
              <a:rPr lang="en-US" sz="1800" b="1" dirty="0"/>
              <a:t>(</a:t>
            </a:r>
            <a:r>
              <a:rPr lang="en-US" sz="1800" b="1" dirty="0" err="1"/>
              <a:t>fictief</a:t>
            </a:r>
            <a:r>
              <a:rPr lang="en-US" sz="1800" b="1" dirty="0"/>
              <a:t>) </a:t>
            </a:r>
            <a:r>
              <a:rPr lang="en-US" sz="1800" b="1" dirty="0" err="1"/>
              <a:t>voorbeeld</a:t>
            </a:r>
            <a:r>
              <a:rPr lang="en-US" sz="1800" b="1" dirty="0"/>
              <a:t> </a:t>
            </a:r>
            <a:r>
              <a:rPr lang="en-US" sz="1800" b="1" dirty="0" err="1"/>
              <a:t>Wieringer</a:t>
            </a:r>
            <a:r>
              <a:rPr lang="en-US" sz="1800" b="1" dirty="0"/>
              <a:t> </a:t>
            </a:r>
            <a:r>
              <a:rPr lang="en-US" sz="1800" b="1" dirty="0" err="1"/>
              <a:t>dangsers</a:t>
            </a:r>
            <a:endParaRPr lang="en-US" sz="1800" b="1" dirty="0"/>
          </a:p>
        </p:txBody>
      </p:sp>
      <p:sp>
        <p:nvSpPr>
          <p:cNvPr id="3" name="Tijdelijke aanduiding voor dianummer 2">
            <a:extLst>
              <a:ext uri="{FF2B5EF4-FFF2-40B4-BE49-F238E27FC236}">
                <a16:creationId xmlns:a16="http://schemas.microsoft.com/office/drawing/2014/main" id="{E0A2ADE6-A865-EBBB-F644-A0DB87E67D0A}"/>
              </a:ext>
            </a:extLst>
          </p:cNvPr>
          <p:cNvSpPr>
            <a:spLocks noGrp="1"/>
          </p:cNvSpPr>
          <p:nvPr>
            <p:ph type="sldNum" sz="quarter" idx="12"/>
          </p:nvPr>
        </p:nvSpPr>
        <p:spPr/>
        <p:txBody>
          <a:bodyPr/>
          <a:lstStyle/>
          <a:p>
            <a:fld id="{A810D8BF-7984-46B5-8D6B-88EFD947BB0B}" type="slidenum">
              <a:rPr lang="nl-NL" smtClean="0"/>
              <a:t>31</a:t>
            </a:fld>
            <a:endParaRPr lang="nl-NL"/>
          </a:p>
        </p:txBody>
      </p:sp>
      <p:sp>
        <p:nvSpPr>
          <p:cNvPr id="6" name="Tekstvak 5">
            <a:extLst>
              <a:ext uri="{FF2B5EF4-FFF2-40B4-BE49-F238E27FC236}">
                <a16:creationId xmlns:a16="http://schemas.microsoft.com/office/drawing/2014/main" id="{C2D061FB-A13B-BDA1-F522-AF072A3780EA}"/>
              </a:ext>
            </a:extLst>
          </p:cNvPr>
          <p:cNvSpPr txBox="1"/>
          <p:nvPr/>
        </p:nvSpPr>
        <p:spPr>
          <a:xfrm>
            <a:off x="1015734" y="112336"/>
            <a:ext cx="10170587" cy="369332"/>
          </a:xfrm>
          <a:prstGeom prst="rect">
            <a:avLst/>
          </a:prstGeom>
          <a:noFill/>
        </p:spPr>
        <p:txBody>
          <a:bodyPr wrap="square">
            <a:spAutoFit/>
          </a:bodyPr>
          <a:lstStyle/>
          <a:p>
            <a:r>
              <a:rPr lang="nl-NL" sz="1800" dirty="0">
                <a:solidFill>
                  <a:schemeClr val="bg1"/>
                </a:solidFill>
              </a:rPr>
              <a:t>De 4 stappen </a:t>
            </a:r>
            <a:r>
              <a:rPr lang="nl-NL" dirty="0">
                <a:solidFill>
                  <a:schemeClr val="bg1"/>
                </a:solidFill>
              </a:rPr>
              <a:t>van Samen Slim Deelnemers Werven – 1: Analyseer ambitie/organisatie/omgeving</a:t>
            </a:r>
          </a:p>
        </p:txBody>
      </p:sp>
    </p:spTree>
    <p:extLst>
      <p:ext uri="{BB962C8B-B14F-4D97-AF65-F5344CB8AC3E}">
        <p14:creationId xmlns:p14="http://schemas.microsoft.com/office/powerpoint/2010/main" val="1025833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6"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8">
            <a:extLst>
              <a:ext uri="{FF2B5EF4-FFF2-40B4-BE49-F238E27FC236}">
                <a16:creationId xmlns:a16="http://schemas.microsoft.com/office/drawing/2014/main" id="{73796D51-E7CF-46B5-A238-32D6FD30F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8" name="Titel 1">
            <a:extLst>
              <a:ext uri="{FF2B5EF4-FFF2-40B4-BE49-F238E27FC236}">
                <a16:creationId xmlns:a16="http://schemas.microsoft.com/office/drawing/2014/main" id="{E5494C1A-1B89-4768-BA34-6665FFF76C09}"/>
              </a:ext>
            </a:extLst>
          </p:cNvPr>
          <p:cNvSpPr txBox="1">
            <a:spLocks/>
          </p:cNvSpPr>
          <p:nvPr/>
        </p:nvSpPr>
        <p:spPr>
          <a:xfrm>
            <a:off x="4287985" y="1825396"/>
            <a:ext cx="346342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b="1" dirty="0" err="1"/>
              <a:t>Belevenisgericht</a:t>
            </a:r>
            <a:endParaRPr lang="en-US" sz="1600" b="1" dirty="0"/>
          </a:p>
        </p:txBody>
      </p:sp>
      <p:sp>
        <p:nvSpPr>
          <p:cNvPr id="49" name="Titel 1">
            <a:extLst>
              <a:ext uri="{FF2B5EF4-FFF2-40B4-BE49-F238E27FC236}">
                <a16:creationId xmlns:a16="http://schemas.microsoft.com/office/drawing/2014/main" id="{1B7432F5-F9FA-4373-B286-3B1555E9905F}"/>
              </a:ext>
            </a:extLst>
          </p:cNvPr>
          <p:cNvSpPr txBox="1">
            <a:spLocks/>
          </p:cNvSpPr>
          <p:nvPr/>
        </p:nvSpPr>
        <p:spPr>
          <a:xfrm>
            <a:off x="830354" y="1824826"/>
            <a:ext cx="330460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b="1" dirty="0" err="1"/>
              <a:t>Sociaal</a:t>
            </a:r>
            <a:r>
              <a:rPr lang="en-US" sz="2000" b="1" dirty="0"/>
              <a:t> </a:t>
            </a:r>
            <a:r>
              <a:rPr lang="en-US" sz="2000" b="1" dirty="0" err="1"/>
              <a:t>gericht</a:t>
            </a:r>
            <a:endParaRPr lang="en-US" sz="1600" b="1" dirty="0"/>
          </a:p>
        </p:txBody>
      </p:sp>
      <p:sp>
        <p:nvSpPr>
          <p:cNvPr id="50" name="Titel 1">
            <a:extLst>
              <a:ext uri="{FF2B5EF4-FFF2-40B4-BE49-F238E27FC236}">
                <a16:creationId xmlns:a16="http://schemas.microsoft.com/office/drawing/2014/main" id="{40ABF39C-4C36-467F-A4C0-19AB1AA84505}"/>
              </a:ext>
            </a:extLst>
          </p:cNvPr>
          <p:cNvSpPr txBox="1">
            <a:spLocks/>
          </p:cNvSpPr>
          <p:nvPr/>
        </p:nvSpPr>
        <p:spPr>
          <a:xfrm>
            <a:off x="7870846" y="1824383"/>
            <a:ext cx="346320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b="1" dirty="0"/>
              <a:t>(</a:t>
            </a:r>
            <a:r>
              <a:rPr lang="en-US" sz="2000" b="1" dirty="0" err="1"/>
              <a:t>Artistiek</a:t>
            </a:r>
            <a:r>
              <a:rPr lang="en-US" sz="2000" b="1" dirty="0"/>
              <a:t>) </a:t>
            </a:r>
            <a:r>
              <a:rPr lang="en-US" sz="2000" b="1" dirty="0" err="1"/>
              <a:t>ambitieus</a:t>
            </a:r>
            <a:endParaRPr lang="en-US" sz="1600" b="1" dirty="0"/>
          </a:p>
        </p:txBody>
      </p:sp>
      <p:sp>
        <p:nvSpPr>
          <p:cNvPr id="51" name="Titel 1">
            <a:extLst>
              <a:ext uri="{FF2B5EF4-FFF2-40B4-BE49-F238E27FC236}">
                <a16:creationId xmlns:a16="http://schemas.microsoft.com/office/drawing/2014/main" id="{E3793664-5DF7-4319-A863-A50991CECDFC}"/>
              </a:ext>
            </a:extLst>
          </p:cNvPr>
          <p:cNvSpPr>
            <a:spLocks noGrp="1"/>
          </p:cNvSpPr>
          <p:nvPr>
            <p:ph type="title"/>
          </p:nvPr>
        </p:nvSpPr>
        <p:spPr>
          <a:xfrm>
            <a:off x="487071" y="466458"/>
            <a:ext cx="11227917" cy="1124739"/>
          </a:xfrm>
        </p:spPr>
        <p:txBody>
          <a:bodyPr vert="horz" lIns="91440" tIns="45720" rIns="91440" bIns="45720" rtlCol="0" anchor="b">
            <a:normAutofit/>
          </a:bodyPr>
          <a:lstStyle/>
          <a:p>
            <a:pPr>
              <a:lnSpc>
                <a:spcPct val="90000"/>
              </a:lnSpc>
            </a:pPr>
            <a:r>
              <a:rPr lang="en-US" sz="4400" b="1" dirty="0"/>
              <a:t>     Cultuuridentiteit v/d vereniging</a:t>
            </a:r>
          </a:p>
        </p:txBody>
      </p:sp>
      <p:grpSp>
        <p:nvGrpSpPr>
          <p:cNvPr id="43" name="Groep 42">
            <a:extLst>
              <a:ext uri="{FF2B5EF4-FFF2-40B4-BE49-F238E27FC236}">
                <a16:creationId xmlns:a16="http://schemas.microsoft.com/office/drawing/2014/main" id="{C8063C42-3F9F-4380-80DD-6B44DA28DC93}"/>
              </a:ext>
            </a:extLst>
          </p:cNvPr>
          <p:cNvGrpSpPr/>
          <p:nvPr/>
        </p:nvGrpSpPr>
        <p:grpSpPr>
          <a:xfrm>
            <a:off x="244217" y="320449"/>
            <a:ext cx="976238" cy="976238"/>
            <a:chOff x="659496" y="5909"/>
            <a:chExt cx="1143139" cy="1143139"/>
          </a:xfrm>
        </p:grpSpPr>
        <p:sp>
          <p:nvSpPr>
            <p:cNvPr id="44" name="Ovaal 43">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dirty="0"/>
                <a:t>1</a:t>
              </a:r>
            </a:p>
          </p:txBody>
        </p:sp>
      </p:grpSp>
      <p:sp>
        <p:nvSpPr>
          <p:cNvPr id="6" name="Tijdelijke aanduiding voor dianummer 5">
            <a:extLst>
              <a:ext uri="{FF2B5EF4-FFF2-40B4-BE49-F238E27FC236}">
                <a16:creationId xmlns:a16="http://schemas.microsoft.com/office/drawing/2014/main" id="{AA403E22-4A29-CD3D-D521-6C6AB39DABDE}"/>
              </a:ext>
            </a:extLst>
          </p:cNvPr>
          <p:cNvSpPr>
            <a:spLocks noGrp="1"/>
          </p:cNvSpPr>
          <p:nvPr>
            <p:ph type="sldNum" sz="quarter" idx="12"/>
          </p:nvPr>
        </p:nvSpPr>
        <p:spPr/>
        <p:txBody>
          <a:bodyPr/>
          <a:lstStyle/>
          <a:p>
            <a:fld id="{A810D8BF-7984-46B5-8D6B-88EFD947BB0B}" type="slidenum">
              <a:rPr lang="nl-NL" smtClean="0"/>
              <a:t>32</a:t>
            </a:fld>
            <a:endParaRPr lang="nl-NL"/>
          </a:p>
        </p:txBody>
      </p:sp>
      <p:sp>
        <p:nvSpPr>
          <p:cNvPr id="8" name="Tekstvak 7">
            <a:extLst>
              <a:ext uri="{FF2B5EF4-FFF2-40B4-BE49-F238E27FC236}">
                <a16:creationId xmlns:a16="http://schemas.microsoft.com/office/drawing/2014/main" id="{2631E468-F96B-359E-6A24-515E826785EC}"/>
              </a:ext>
            </a:extLst>
          </p:cNvPr>
          <p:cNvSpPr txBox="1"/>
          <p:nvPr/>
        </p:nvSpPr>
        <p:spPr>
          <a:xfrm>
            <a:off x="1015734" y="112336"/>
            <a:ext cx="10170587" cy="369332"/>
          </a:xfrm>
          <a:prstGeom prst="rect">
            <a:avLst/>
          </a:prstGeom>
          <a:noFill/>
        </p:spPr>
        <p:txBody>
          <a:bodyPr wrap="square">
            <a:spAutoFit/>
          </a:bodyPr>
          <a:lstStyle/>
          <a:p>
            <a:r>
              <a:rPr lang="nl-NL" sz="1800" dirty="0">
                <a:solidFill>
                  <a:schemeClr val="bg1"/>
                </a:solidFill>
              </a:rPr>
              <a:t>De 4 stappen </a:t>
            </a:r>
            <a:r>
              <a:rPr lang="nl-NL" dirty="0">
                <a:solidFill>
                  <a:schemeClr val="bg1"/>
                </a:solidFill>
              </a:rPr>
              <a:t>van Samen Slim Deelnemers Werven – 1: Analyseer ambitie/organisatie/omgeving</a:t>
            </a:r>
          </a:p>
        </p:txBody>
      </p:sp>
      <p:pic>
        <p:nvPicPr>
          <p:cNvPr id="9" name="Afbeelding 8" descr="Afbeelding met tekst, binnen, persoon, winkel&#10;&#10;Automatisch gegenereerde beschrijving">
            <a:extLst>
              <a:ext uri="{FF2B5EF4-FFF2-40B4-BE49-F238E27FC236}">
                <a16:creationId xmlns:a16="http://schemas.microsoft.com/office/drawing/2014/main" id="{179F55E2-3B6F-3F46-FA42-BE3FF8E507F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32658" y="2319251"/>
            <a:ext cx="10526684" cy="2219498"/>
          </a:xfrm>
          <a:prstGeom prst="rect">
            <a:avLst/>
          </a:prstGeom>
        </p:spPr>
      </p:pic>
    </p:spTree>
    <p:extLst>
      <p:ext uri="{BB962C8B-B14F-4D97-AF65-F5344CB8AC3E}">
        <p14:creationId xmlns:p14="http://schemas.microsoft.com/office/powerpoint/2010/main" val="2077675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6"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el 1">
            <a:extLst>
              <a:ext uri="{FF2B5EF4-FFF2-40B4-BE49-F238E27FC236}">
                <a16:creationId xmlns:a16="http://schemas.microsoft.com/office/drawing/2014/main" id="{45EAB303-99E2-4344-9E85-079DC5A2273E}"/>
              </a:ext>
            </a:extLst>
          </p:cNvPr>
          <p:cNvSpPr>
            <a:spLocks noGrp="1"/>
          </p:cNvSpPr>
          <p:nvPr>
            <p:ph type="title"/>
          </p:nvPr>
        </p:nvSpPr>
        <p:spPr>
          <a:xfrm>
            <a:off x="477013" y="466458"/>
            <a:ext cx="11237976" cy="1124739"/>
          </a:xfrm>
        </p:spPr>
        <p:txBody>
          <a:bodyPr vert="horz" lIns="91440" tIns="45720" rIns="91440" bIns="45720" rtlCol="0" anchor="b">
            <a:normAutofit/>
          </a:bodyPr>
          <a:lstStyle/>
          <a:p>
            <a:pPr algn="ctr">
              <a:lnSpc>
                <a:spcPct val="90000"/>
              </a:lnSpc>
            </a:pPr>
            <a:r>
              <a:rPr lang="en-US" sz="5400" b="1" dirty="0" err="1"/>
              <a:t>Omgeving</a:t>
            </a:r>
            <a:r>
              <a:rPr lang="en-US" sz="5400" b="1" dirty="0"/>
              <a:t> en </a:t>
            </a:r>
            <a:r>
              <a:rPr lang="en-US" sz="5400" b="1" dirty="0" err="1"/>
              <a:t>concurrenten</a:t>
            </a:r>
            <a:endParaRPr lang="en-US" sz="5400" b="1" dirty="0"/>
          </a:p>
        </p:txBody>
      </p:sp>
      <p:pic>
        <p:nvPicPr>
          <p:cNvPr id="4098" name="Picture 2" descr="Gerelateerde afbeelding">
            <a:extLst>
              <a:ext uri="{FF2B5EF4-FFF2-40B4-BE49-F238E27FC236}">
                <a16:creationId xmlns:a16="http://schemas.microsoft.com/office/drawing/2014/main" id="{D0F57D67-C668-4043-8D88-19AFABF8E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783" y="1972890"/>
            <a:ext cx="5414963" cy="3742341"/>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ep 39">
            <a:extLst>
              <a:ext uri="{FF2B5EF4-FFF2-40B4-BE49-F238E27FC236}">
                <a16:creationId xmlns:a16="http://schemas.microsoft.com/office/drawing/2014/main" id="{C8063C42-3F9F-4380-80DD-6B44DA28DC93}"/>
              </a:ext>
            </a:extLst>
          </p:cNvPr>
          <p:cNvGrpSpPr/>
          <p:nvPr/>
        </p:nvGrpSpPr>
        <p:grpSpPr>
          <a:xfrm>
            <a:off x="244217" y="320449"/>
            <a:ext cx="976238" cy="976238"/>
            <a:chOff x="659496" y="5909"/>
            <a:chExt cx="1143139" cy="1143139"/>
          </a:xfrm>
        </p:grpSpPr>
        <p:sp>
          <p:nvSpPr>
            <p:cNvPr id="41" name="Ovaal 40">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a:t>1</a:t>
              </a:r>
            </a:p>
          </p:txBody>
        </p:sp>
      </p:grpSp>
      <p:sp>
        <p:nvSpPr>
          <p:cNvPr id="3" name="Tekstvak 2"/>
          <p:cNvSpPr txBox="1"/>
          <p:nvPr/>
        </p:nvSpPr>
        <p:spPr>
          <a:xfrm>
            <a:off x="7422093" y="2057655"/>
            <a:ext cx="3799063" cy="5355312"/>
          </a:xfrm>
          <a:prstGeom prst="rect">
            <a:avLst/>
          </a:prstGeom>
          <a:noFill/>
        </p:spPr>
        <p:txBody>
          <a:bodyPr wrap="square" rtlCol="0">
            <a:spAutoFit/>
          </a:bodyPr>
          <a:lstStyle/>
          <a:p>
            <a:r>
              <a:rPr lang="nl-NL" sz="2400" dirty="0"/>
              <a:t>Onderscheidend karakter:</a:t>
            </a:r>
          </a:p>
          <a:p>
            <a:r>
              <a:rPr lang="nl-NL" sz="2400" dirty="0"/>
              <a:t>Twee of meer organisaties organiseren dezelfde soort activiteit in één gemeente, maar er is een groot verschil in deelnemersaantal. </a:t>
            </a:r>
          </a:p>
          <a:p>
            <a:r>
              <a:rPr lang="nl-NL" sz="2400" dirty="0"/>
              <a:t>Welke factoren kunnen hier de oorzaak van zijn?</a:t>
            </a:r>
          </a:p>
          <a:p>
            <a:endParaRPr lang="nl-NL" dirty="0"/>
          </a:p>
          <a:p>
            <a:endParaRPr lang="nl-NL" dirty="0"/>
          </a:p>
          <a:p>
            <a:endParaRPr lang="nl-NL" dirty="0"/>
          </a:p>
          <a:p>
            <a:endParaRPr lang="nl-NL" dirty="0"/>
          </a:p>
          <a:p>
            <a:endParaRPr lang="nl-NL" dirty="0"/>
          </a:p>
          <a:p>
            <a:endParaRPr lang="nl-NL" dirty="0"/>
          </a:p>
          <a:p>
            <a:endParaRPr lang="nl-NL" dirty="0"/>
          </a:p>
        </p:txBody>
      </p:sp>
      <p:sp>
        <p:nvSpPr>
          <p:cNvPr id="4" name="Tijdelijke aanduiding voor dianummer 3">
            <a:extLst>
              <a:ext uri="{FF2B5EF4-FFF2-40B4-BE49-F238E27FC236}">
                <a16:creationId xmlns:a16="http://schemas.microsoft.com/office/drawing/2014/main" id="{3C9DB596-7167-2B30-11CC-970AAB546B8C}"/>
              </a:ext>
            </a:extLst>
          </p:cNvPr>
          <p:cNvSpPr>
            <a:spLocks noGrp="1"/>
          </p:cNvSpPr>
          <p:nvPr>
            <p:ph type="sldNum" sz="quarter" idx="12"/>
          </p:nvPr>
        </p:nvSpPr>
        <p:spPr/>
        <p:txBody>
          <a:bodyPr/>
          <a:lstStyle/>
          <a:p>
            <a:fld id="{A810D8BF-7984-46B5-8D6B-88EFD947BB0B}" type="slidenum">
              <a:rPr lang="nl-NL" smtClean="0"/>
              <a:t>33</a:t>
            </a:fld>
            <a:endParaRPr lang="nl-NL"/>
          </a:p>
        </p:txBody>
      </p:sp>
      <p:sp>
        <p:nvSpPr>
          <p:cNvPr id="6" name="Tekstvak 5">
            <a:extLst>
              <a:ext uri="{FF2B5EF4-FFF2-40B4-BE49-F238E27FC236}">
                <a16:creationId xmlns:a16="http://schemas.microsoft.com/office/drawing/2014/main" id="{C2C36E7F-C0C6-9017-19F6-EFBB30996F9E}"/>
              </a:ext>
            </a:extLst>
          </p:cNvPr>
          <p:cNvSpPr txBox="1"/>
          <p:nvPr/>
        </p:nvSpPr>
        <p:spPr>
          <a:xfrm>
            <a:off x="1015734" y="112336"/>
            <a:ext cx="10170587" cy="369332"/>
          </a:xfrm>
          <a:prstGeom prst="rect">
            <a:avLst/>
          </a:prstGeom>
          <a:noFill/>
        </p:spPr>
        <p:txBody>
          <a:bodyPr wrap="square">
            <a:spAutoFit/>
          </a:bodyPr>
          <a:lstStyle/>
          <a:p>
            <a:r>
              <a:rPr lang="nl-NL" sz="1800" dirty="0">
                <a:solidFill>
                  <a:schemeClr val="bg1"/>
                </a:solidFill>
              </a:rPr>
              <a:t>De 4 stappen </a:t>
            </a:r>
            <a:r>
              <a:rPr lang="nl-NL" dirty="0">
                <a:solidFill>
                  <a:schemeClr val="bg1"/>
                </a:solidFill>
              </a:rPr>
              <a:t>van Samen Slim Deelnemers Werven – 1: Analyseer ambitie/organisatie/omgeving</a:t>
            </a:r>
          </a:p>
        </p:txBody>
      </p:sp>
    </p:spTree>
    <p:extLst>
      <p:ext uri="{BB962C8B-B14F-4D97-AF65-F5344CB8AC3E}">
        <p14:creationId xmlns:p14="http://schemas.microsoft.com/office/powerpoint/2010/main" val="2433270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6"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el 1">
            <a:extLst>
              <a:ext uri="{FF2B5EF4-FFF2-40B4-BE49-F238E27FC236}">
                <a16:creationId xmlns:a16="http://schemas.microsoft.com/office/drawing/2014/main" id="{45EAB303-99E2-4344-9E85-079DC5A2273E}"/>
              </a:ext>
            </a:extLst>
          </p:cNvPr>
          <p:cNvSpPr>
            <a:spLocks noGrp="1"/>
          </p:cNvSpPr>
          <p:nvPr>
            <p:ph type="title"/>
          </p:nvPr>
        </p:nvSpPr>
        <p:spPr>
          <a:xfrm>
            <a:off x="477013" y="466458"/>
            <a:ext cx="11237976" cy="1124739"/>
          </a:xfrm>
        </p:spPr>
        <p:txBody>
          <a:bodyPr vert="horz" lIns="91440" tIns="45720" rIns="91440" bIns="45720" rtlCol="0" anchor="b">
            <a:normAutofit/>
          </a:bodyPr>
          <a:lstStyle/>
          <a:p>
            <a:pPr algn="ctr">
              <a:lnSpc>
                <a:spcPct val="90000"/>
              </a:lnSpc>
            </a:pPr>
            <a:r>
              <a:rPr lang="en-US" sz="5400" b="1" dirty="0"/>
              <a:t>Trends</a:t>
            </a:r>
          </a:p>
        </p:txBody>
      </p:sp>
      <p:pic>
        <p:nvPicPr>
          <p:cNvPr id="6" name="Afbeelding 5">
            <a:extLst>
              <a:ext uri="{FF2B5EF4-FFF2-40B4-BE49-F238E27FC236}">
                <a16:creationId xmlns:a16="http://schemas.microsoft.com/office/drawing/2014/main" id="{FE4B1C86-B97A-C8E8-5C48-63793BCA55D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2336" y="1495895"/>
            <a:ext cx="10648604" cy="4682836"/>
          </a:xfrm>
          <a:prstGeom prst="rect">
            <a:avLst/>
          </a:prstGeom>
        </p:spPr>
      </p:pic>
      <p:sp>
        <p:nvSpPr>
          <p:cNvPr id="3" name="Tijdelijke aanduiding voor dianummer 2">
            <a:extLst>
              <a:ext uri="{FF2B5EF4-FFF2-40B4-BE49-F238E27FC236}">
                <a16:creationId xmlns:a16="http://schemas.microsoft.com/office/drawing/2014/main" id="{CA4DD4B1-23A0-89CD-0ED0-B796580E322C}"/>
              </a:ext>
            </a:extLst>
          </p:cNvPr>
          <p:cNvSpPr>
            <a:spLocks noGrp="1"/>
          </p:cNvSpPr>
          <p:nvPr>
            <p:ph type="sldNum" sz="quarter" idx="12"/>
          </p:nvPr>
        </p:nvSpPr>
        <p:spPr/>
        <p:txBody>
          <a:bodyPr/>
          <a:lstStyle/>
          <a:p>
            <a:fld id="{A810D8BF-7984-46B5-8D6B-88EFD947BB0B}" type="slidenum">
              <a:rPr lang="nl-NL" smtClean="0"/>
              <a:t>34</a:t>
            </a:fld>
            <a:endParaRPr lang="nl-NL"/>
          </a:p>
        </p:txBody>
      </p:sp>
      <p:sp>
        <p:nvSpPr>
          <p:cNvPr id="5" name="Tekstvak 4">
            <a:extLst>
              <a:ext uri="{FF2B5EF4-FFF2-40B4-BE49-F238E27FC236}">
                <a16:creationId xmlns:a16="http://schemas.microsoft.com/office/drawing/2014/main" id="{EEF61E62-72F0-7250-66B8-3E893E5A3F2D}"/>
              </a:ext>
            </a:extLst>
          </p:cNvPr>
          <p:cNvSpPr txBox="1"/>
          <p:nvPr/>
        </p:nvSpPr>
        <p:spPr>
          <a:xfrm>
            <a:off x="1015734" y="112336"/>
            <a:ext cx="10170587" cy="369332"/>
          </a:xfrm>
          <a:prstGeom prst="rect">
            <a:avLst/>
          </a:prstGeom>
          <a:noFill/>
        </p:spPr>
        <p:txBody>
          <a:bodyPr wrap="square">
            <a:spAutoFit/>
          </a:bodyPr>
          <a:lstStyle/>
          <a:p>
            <a:r>
              <a:rPr lang="nl-NL" sz="1800" dirty="0">
                <a:solidFill>
                  <a:schemeClr val="bg1"/>
                </a:solidFill>
              </a:rPr>
              <a:t>De 4 stappen </a:t>
            </a:r>
            <a:r>
              <a:rPr lang="nl-NL" dirty="0">
                <a:solidFill>
                  <a:schemeClr val="bg1"/>
                </a:solidFill>
              </a:rPr>
              <a:t>van Samen Slim Deelnemers Werven – 1: Analyseer ambitie/organisatie/omgeving</a:t>
            </a:r>
          </a:p>
        </p:txBody>
      </p:sp>
      <p:grpSp>
        <p:nvGrpSpPr>
          <p:cNvPr id="40" name="Groep 39">
            <a:extLst>
              <a:ext uri="{FF2B5EF4-FFF2-40B4-BE49-F238E27FC236}">
                <a16:creationId xmlns:a16="http://schemas.microsoft.com/office/drawing/2014/main" id="{C8063C42-3F9F-4380-80DD-6B44DA28DC93}"/>
              </a:ext>
            </a:extLst>
          </p:cNvPr>
          <p:cNvGrpSpPr/>
          <p:nvPr/>
        </p:nvGrpSpPr>
        <p:grpSpPr>
          <a:xfrm>
            <a:off x="244217" y="320449"/>
            <a:ext cx="976238" cy="976238"/>
            <a:chOff x="659496" y="5909"/>
            <a:chExt cx="1143139" cy="1143139"/>
          </a:xfrm>
        </p:grpSpPr>
        <p:sp>
          <p:nvSpPr>
            <p:cNvPr id="41" name="Ovaal 40">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dirty="0"/>
                <a:t>1</a:t>
              </a:r>
            </a:p>
          </p:txBody>
        </p:sp>
      </p:grpSp>
    </p:spTree>
    <p:extLst>
      <p:ext uri="{BB962C8B-B14F-4D97-AF65-F5344CB8AC3E}">
        <p14:creationId xmlns:p14="http://schemas.microsoft.com/office/powerpoint/2010/main" val="1282453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6"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ep 38">
            <a:extLst>
              <a:ext uri="{FF2B5EF4-FFF2-40B4-BE49-F238E27FC236}">
                <a16:creationId xmlns:a16="http://schemas.microsoft.com/office/drawing/2014/main" id="{C8063C42-3F9F-4380-80DD-6B44DA28DC93}"/>
              </a:ext>
            </a:extLst>
          </p:cNvPr>
          <p:cNvGrpSpPr/>
          <p:nvPr/>
        </p:nvGrpSpPr>
        <p:grpSpPr>
          <a:xfrm>
            <a:off x="244217" y="320449"/>
            <a:ext cx="976238" cy="976238"/>
            <a:chOff x="659496" y="5909"/>
            <a:chExt cx="1143139" cy="1143139"/>
          </a:xfrm>
        </p:grpSpPr>
        <p:sp>
          <p:nvSpPr>
            <p:cNvPr id="40" name="Ovaal 39">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dirty="0"/>
                <a:t>1</a:t>
              </a:r>
            </a:p>
          </p:txBody>
        </p:sp>
      </p:grpSp>
      <p:sp>
        <p:nvSpPr>
          <p:cNvPr id="5" name="Tijdelijke aanduiding voor dianummer 4">
            <a:extLst>
              <a:ext uri="{FF2B5EF4-FFF2-40B4-BE49-F238E27FC236}">
                <a16:creationId xmlns:a16="http://schemas.microsoft.com/office/drawing/2014/main" id="{DE957F65-80B7-269E-29BC-7EAD967A4D34}"/>
              </a:ext>
            </a:extLst>
          </p:cNvPr>
          <p:cNvSpPr>
            <a:spLocks noGrp="1"/>
          </p:cNvSpPr>
          <p:nvPr>
            <p:ph type="sldNum" sz="quarter" idx="12"/>
          </p:nvPr>
        </p:nvSpPr>
        <p:spPr/>
        <p:txBody>
          <a:bodyPr/>
          <a:lstStyle/>
          <a:p>
            <a:fld id="{A810D8BF-7984-46B5-8D6B-88EFD947BB0B}" type="slidenum">
              <a:rPr lang="nl-NL" smtClean="0"/>
              <a:t>35</a:t>
            </a:fld>
            <a:endParaRPr lang="nl-NL"/>
          </a:p>
        </p:txBody>
      </p:sp>
      <p:sp>
        <p:nvSpPr>
          <p:cNvPr id="7" name="Tekstvak 6">
            <a:extLst>
              <a:ext uri="{FF2B5EF4-FFF2-40B4-BE49-F238E27FC236}">
                <a16:creationId xmlns:a16="http://schemas.microsoft.com/office/drawing/2014/main" id="{8CD066A3-97D1-942C-48A1-477376FA808E}"/>
              </a:ext>
            </a:extLst>
          </p:cNvPr>
          <p:cNvSpPr txBox="1"/>
          <p:nvPr/>
        </p:nvSpPr>
        <p:spPr>
          <a:xfrm>
            <a:off x="1015734" y="112336"/>
            <a:ext cx="10170587" cy="369332"/>
          </a:xfrm>
          <a:prstGeom prst="rect">
            <a:avLst/>
          </a:prstGeom>
          <a:noFill/>
        </p:spPr>
        <p:txBody>
          <a:bodyPr wrap="square">
            <a:spAutoFit/>
          </a:bodyPr>
          <a:lstStyle/>
          <a:p>
            <a:r>
              <a:rPr lang="nl-NL" sz="1800" dirty="0">
                <a:solidFill>
                  <a:schemeClr val="bg1"/>
                </a:solidFill>
              </a:rPr>
              <a:t>De 4 stappen </a:t>
            </a:r>
            <a:r>
              <a:rPr lang="nl-NL" dirty="0">
                <a:solidFill>
                  <a:schemeClr val="bg1"/>
                </a:solidFill>
              </a:rPr>
              <a:t>van Samen Slim Deelnemers Werven – 1: Analyseer ambitie/organisatie/omgeving</a:t>
            </a:r>
          </a:p>
        </p:txBody>
      </p:sp>
      <p:pic>
        <p:nvPicPr>
          <p:cNvPr id="10" name="Afbeelding 9">
            <a:extLst>
              <a:ext uri="{FF2B5EF4-FFF2-40B4-BE49-F238E27FC236}">
                <a16:creationId xmlns:a16="http://schemas.microsoft.com/office/drawing/2014/main" id="{93687A8E-3A2D-26AF-97A2-DBCEE98837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7653" y="1438498"/>
            <a:ext cx="11102847" cy="4574317"/>
          </a:xfrm>
          <a:prstGeom prst="rect">
            <a:avLst/>
          </a:prstGeom>
        </p:spPr>
      </p:pic>
    </p:spTree>
    <p:extLst>
      <p:ext uri="{BB962C8B-B14F-4D97-AF65-F5344CB8AC3E}">
        <p14:creationId xmlns:p14="http://schemas.microsoft.com/office/powerpoint/2010/main" val="1685667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6"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4FD76872-FC1D-968B-4259-BC59C2AC82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89726" y="674917"/>
            <a:ext cx="7022602" cy="5442043"/>
          </a:xfrm>
          <a:prstGeom prst="rect">
            <a:avLst/>
          </a:prstGeom>
        </p:spPr>
      </p:pic>
      <p:grpSp>
        <p:nvGrpSpPr>
          <p:cNvPr id="39" name="Groep 38">
            <a:extLst>
              <a:ext uri="{FF2B5EF4-FFF2-40B4-BE49-F238E27FC236}">
                <a16:creationId xmlns:a16="http://schemas.microsoft.com/office/drawing/2014/main" id="{C8063C42-3F9F-4380-80DD-6B44DA28DC93}"/>
              </a:ext>
            </a:extLst>
          </p:cNvPr>
          <p:cNvGrpSpPr/>
          <p:nvPr/>
        </p:nvGrpSpPr>
        <p:grpSpPr>
          <a:xfrm>
            <a:off x="244217" y="320449"/>
            <a:ext cx="976238" cy="976238"/>
            <a:chOff x="659496" y="5909"/>
            <a:chExt cx="1143139" cy="1143139"/>
          </a:xfrm>
        </p:grpSpPr>
        <p:sp>
          <p:nvSpPr>
            <p:cNvPr id="40" name="Ovaal 39">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dirty="0"/>
                <a:t>1</a:t>
              </a:r>
            </a:p>
          </p:txBody>
        </p:sp>
      </p:grpSp>
      <p:sp>
        <p:nvSpPr>
          <p:cNvPr id="5" name="Tijdelijke aanduiding voor dianummer 4">
            <a:extLst>
              <a:ext uri="{FF2B5EF4-FFF2-40B4-BE49-F238E27FC236}">
                <a16:creationId xmlns:a16="http://schemas.microsoft.com/office/drawing/2014/main" id="{DE957F65-80B7-269E-29BC-7EAD967A4D34}"/>
              </a:ext>
            </a:extLst>
          </p:cNvPr>
          <p:cNvSpPr>
            <a:spLocks noGrp="1"/>
          </p:cNvSpPr>
          <p:nvPr>
            <p:ph type="sldNum" sz="quarter" idx="12"/>
          </p:nvPr>
        </p:nvSpPr>
        <p:spPr/>
        <p:txBody>
          <a:bodyPr/>
          <a:lstStyle/>
          <a:p>
            <a:fld id="{A810D8BF-7984-46B5-8D6B-88EFD947BB0B}" type="slidenum">
              <a:rPr lang="nl-NL" smtClean="0"/>
              <a:t>36</a:t>
            </a:fld>
            <a:endParaRPr lang="nl-NL"/>
          </a:p>
        </p:txBody>
      </p:sp>
      <p:sp>
        <p:nvSpPr>
          <p:cNvPr id="7" name="Tekstvak 6">
            <a:extLst>
              <a:ext uri="{FF2B5EF4-FFF2-40B4-BE49-F238E27FC236}">
                <a16:creationId xmlns:a16="http://schemas.microsoft.com/office/drawing/2014/main" id="{8CD066A3-97D1-942C-48A1-477376FA808E}"/>
              </a:ext>
            </a:extLst>
          </p:cNvPr>
          <p:cNvSpPr txBox="1"/>
          <p:nvPr/>
        </p:nvSpPr>
        <p:spPr>
          <a:xfrm>
            <a:off x="1015734" y="112336"/>
            <a:ext cx="10170587" cy="369332"/>
          </a:xfrm>
          <a:prstGeom prst="rect">
            <a:avLst/>
          </a:prstGeom>
          <a:noFill/>
        </p:spPr>
        <p:txBody>
          <a:bodyPr wrap="square">
            <a:spAutoFit/>
          </a:bodyPr>
          <a:lstStyle/>
          <a:p>
            <a:r>
              <a:rPr lang="nl-NL" sz="1800" dirty="0">
                <a:solidFill>
                  <a:schemeClr val="bg1"/>
                </a:solidFill>
              </a:rPr>
              <a:t>De 4 stappen </a:t>
            </a:r>
            <a:r>
              <a:rPr lang="nl-NL" dirty="0">
                <a:solidFill>
                  <a:schemeClr val="bg1"/>
                </a:solidFill>
              </a:rPr>
              <a:t>van Samen Slim Deelnemers Werven – 1: Analyseer ambitie/organisatie/omgeving</a:t>
            </a:r>
          </a:p>
        </p:txBody>
      </p:sp>
    </p:spTree>
    <p:extLst>
      <p:ext uri="{BB962C8B-B14F-4D97-AF65-F5344CB8AC3E}">
        <p14:creationId xmlns:p14="http://schemas.microsoft.com/office/powerpoint/2010/main" val="3489463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6"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ep 38">
            <a:extLst>
              <a:ext uri="{FF2B5EF4-FFF2-40B4-BE49-F238E27FC236}">
                <a16:creationId xmlns:a16="http://schemas.microsoft.com/office/drawing/2014/main" id="{C8063C42-3F9F-4380-80DD-6B44DA28DC93}"/>
              </a:ext>
            </a:extLst>
          </p:cNvPr>
          <p:cNvGrpSpPr/>
          <p:nvPr/>
        </p:nvGrpSpPr>
        <p:grpSpPr>
          <a:xfrm>
            <a:off x="244217" y="320449"/>
            <a:ext cx="976238" cy="976238"/>
            <a:chOff x="659496" y="5909"/>
            <a:chExt cx="1143139" cy="1143139"/>
          </a:xfrm>
        </p:grpSpPr>
        <p:sp>
          <p:nvSpPr>
            <p:cNvPr id="40" name="Ovaal 39">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dirty="0"/>
                <a:t>1</a:t>
              </a:r>
            </a:p>
          </p:txBody>
        </p:sp>
      </p:grpSp>
      <p:pic>
        <p:nvPicPr>
          <p:cNvPr id="3" name="Afbeelding 2">
            <a:extLst>
              <a:ext uri="{FF2B5EF4-FFF2-40B4-BE49-F238E27FC236}">
                <a16:creationId xmlns:a16="http://schemas.microsoft.com/office/drawing/2014/main" id="{B3E92450-AEB8-1E38-5CB3-15AFA0AF05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13588" y="594004"/>
            <a:ext cx="8629641" cy="5718208"/>
          </a:xfrm>
          <a:prstGeom prst="rect">
            <a:avLst/>
          </a:prstGeom>
        </p:spPr>
      </p:pic>
      <p:sp>
        <p:nvSpPr>
          <p:cNvPr id="5" name="Tijdelijke aanduiding voor dianummer 4">
            <a:extLst>
              <a:ext uri="{FF2B5EF4-FFF2-40B4-BE49-F238E27FC236}">
                <a16:creationId xmlns:a16="http://schemas.microsoft.com/office/drawing/2014/main" id="{DE957F65-80B7-269E-29BC-7EAD967A4D34}"/>
              </a:ext>
            </a:extLst>
          </p:cNvPr>
          <p:cNvSpPr>
            <a:spLocks noGrp="1"/>
          </p:cNvSpPr>
          <p:nvPr>
            <p:ph type="sldNum" sz="quarter" idx="12"/>
          </p:nvPr>
        </p:nvSpPr>
        <p:spPr/>
        <p:txBody>
          <a:bodyPr/>
          <a:lstStyle/>
          <a:p>
            <a:fld id="{A810D8BF-7984-46B5-8D6B-88EFD947BB0B}" type="slidenum">
              <a:rPr lang="nl-NL" smtClean="0"/>
              <a:t>37</a:t>
            </a:fld>
            <a:endParaRPr lang="nl-NL"/>
          </a:p>
        </p:txBody>
      </p:sp>
      <p:sp>
        <p:nvSpPr>
          <p:cNvPr id="7" name="Tekstvak 6">
            <a:extLst>
              <a:ext uri="{FF2B5EF4-FFF2-40B4-BE49-F238E27FC236}">
                <a16:creationId xmlns:a16="http://schemas.microsoft.com/office/drawing/2014/main" id="{8CD066A3-97D1-942C-48A1-477376FA808E}"/>
              </a:ext>
            </a:extLst>
          </p:cNvPr>
          <p:cNvSpPr txBox="1"/>
          <p:nvPr/>
        </p:nvSpPr>
        <p:spPr>
          <a:xfrm>
            <a:off x="1015734" y="112336"/>
            <a:ext cx="10170587" cy="369332"/>
          </a:xfrm>
          <a:prstGeom prst="rect">
            <a:avLst/>
          </a:prstGeom>
          <a:noFill/>
        </p:spPr>
        <p:txBody>
          <a:bodyPr wrap="square">
            <a:spAutoFit/>
          </a:bodyPr>
          <a:lstStyle/>
          <a:p>
            <a:r>
              <a:rPr lang="nl-NL" sz="1800" dirty="0">
                <a:solidFill>
                  <a:schemeClr val="bg1"/>
                </a:solidFill>
              </a:rPr>
              <a:t>De 4 stappen </a:t>
            </a:r>
            <a:r>
              <a:rPr lang="nl-NL" dirty="0">
                <a:solidFill>
                  <a:schemeClr val="bg1"/>
                </a:solidFill>
              </a:rPr>
              <a:t>van Samen Slim Deelnemers Werven – 1: Analyseer ambitie/organisatie/omgeving</a:t>
            </a:r>
          </a:p>
        </p:txBody>
      </p:sp>
    </p:spTree>
    <p:extLst>
      <p:ext uri="{BB962C8B-B14F-4D97-AF65-F5344CB8AC3E}">
        <p14:creationId xmlns:p14="http://schemas.microsoft.com/office/powerpoint/2010/main" val="3385554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A6CB02C-344A-4433-8E13-359C1D391F6E}"/>
              </a:ext>
            </a:extLst>
          </p:cNvPr>
          <p:cNvSpPr>
            <a:spLocks noGrp="1"/>
          </p:cNvSpPr>
          <p:nvPr>
            <p:ph type="title"/>
          </p:nvPr>
        </p:nvSpPr>
        <p:spPr>
          <a:xfrm>
            <a:off x="1851378" y="1179151"/>
            <a:ext cx="2493218" cy="4463889"/>
          </a:xfrm>
        </p:spPr>
        <p:txBody>
          <a:bodyPr anchor="ctr">
            <a:normAutofit/>
          </a:bodyPr>
          <a:lstStyle/>
          <a:p>
            <a:r>
              <a:rPr lang="nl-NL" dirty="0"/>
              <a:t>Conclusie</a:t>
            </a:r>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9C7D9836-7269-467C-ABDE-E37302C359A3}"/>
              </a:ext>
            </a:extLst>
          </p:cNvPr>
          <p:cNvSpPr>
            <a:spLocks noGrp="1"/>
          </p:cNvSpPr>
          <p:nvPr>
            <p:ph idx="1"/>
          </p:nvPr>
        </p:nvSpPr>
        <p:spPr>
          <a:xfrm>
            <a:off x="4968745" y="307060"/>
            <a:ext cx="6341016" cy="6240495"/>
          </a:xfrm>
        </p:spPr>
        <p:txBody>
          <a:bodyPr anchor="ctr">
            <a:normAutofit/>
          </a:bodyPr>
          <a:lstStyle/>
          <a:p>
            <a:pPr marL="0" indent="0">
              <a:buNone/>
            </a:pPr>
            <a:r>
              <a:rPr lang="nl-NL" sz="2600" dirty="0"/>
              <a:t>Waar liggen kansen in het aanpassen van huidig aanbod of invoeren van nieuw aanbod?</a:t>
            </a:r>
          </a:p>
        </p:txBody>
      </p: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nvGrpSpPr>
          <p:cNvPr id="8" name="Groep 7">
            <a:extLst>
              <a:ext uri="{FF2B5EF4-FFF2-40B4-BE49-F238E27FC236}">
                <a16:creationId xmlns:a16="http://schemas.microsoft.com/office/drawing/2014/main" id="{9BB43300-4B6A-4055-AD94-7E417FF1EB9D}"/>
              </a:ext>
            </a:extLst>
          </p:cNvPr>
          <p:cNvGrpSpPr/>
          <p:nvPr/>
        </p:nvGrpSpPr>
        <p:grpSpPr>
          <a:xfrm>
            <a:off x="256709" y="307061"/>
            <a:ext cx="976238" cy="976238"/>
            <a:chOff x="3383365" y="5878"/>
            <a:chExt cx="1143139" cy="1143139"/>
          </a:xfrm>
        </p:grpSpPr>
        <p:sp>
          <p:nvSpPr>
            <p:cNvPr id="9" name="Ovaal 8">
              <a:extLst>
                <a:ext uri="{FF2B5EF4-FFF2-40B4-BE49-F238E27FC236}">
                  <a16:creationId xmlns:a16="http://schemas.microsoft.com/office/drawing/2014/main" id="{49D9EDC6-0BAD-4D64-9C0F-C71489A689E5}"/>
                </a:ext>
              </a:extLst>
            </p:cNvPr>
            <p:cNvSpPr/>
            <p:nvPr/>
          </p:nvSpPr>
          <p:spPr>
            <a:xfrm>
              <a:off x="3383365" y="5878"/>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Ovaal 8">
              <a:extLst>
                <a:ext uri="{FF2B5EF4-FFF2-40B4-BE49-F238E27FC236}">
                  <a16:creationId xmlns:a16="http://schemas.microsoft.com/office/drawing/2014/main" id="{FC5B90E8-4DFE-4299-BBF5-384F85144C14}"/>
                </a:ext>
              </a:extLst>
            </p:cNvPr>
            <p:cNvSpPr txBox="1"/>
            <p:nvPr/>
          </p:nvSpPr>
          <p:spPr>
            <a:xfrm>
              <a:off x="3550774" y="173287"/>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nl-NL" sz="5200" kern="1200" dirty="0"/>
                <a:t>2</a:t>
              </a:r>
            </a:p>
          </p:txBody>
        </p:sp>
      </p:grpSp>
      <p:grpSp>
        <p:nvGrpSpPr>
          <p:cNvPr id="11" name="Groep 10">
            <a:extLst>
              <a:ext uri="{FF2B5EF4-FFF2-40B4-BE49-F238E27FC236}">
                <a16:creationId xmlns:a16="http://schemas.microsoft.com/office/drawing/2014/main" id="{C8063C42-3F9F-4380-80DD-6B44DA28DC93}"/>
              </a:ext>
            </a:extLst>
          </p:cNvPr>
          <p:cNvGrpSpPr/>
          <p:nvPr/>
        </p:nvGrpSpPr>
        <p:grpSpPr>
          <a:xfrm>
            <a:off x="244217" y="320449"/>
            <a:ext cx="976238" cy="976238"/>
            <a:chOff x="659496" y="5909"/>
            <a:chExt cx="1143139" cy="1143139"/>
          </a:xfrm>
        </p:grpSpPr>
        <p:sp>
          <p:nvSpPr>
            <p:cNvPr id="12" name="Ovaal 11">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dirty="0"/>
                <a:t>1</a:t>
              </a:r>
            </a:p>
          </p:txBody>
        </p:sp>
      </p:grpSp>
      <p:sp>
        <p:nvSpPr>
          <p:cNvPr id="5" name="Tijdelijke aanduiding voor dianummer 4">
            <a:extLst>
              <a:ext uri="{FF2B5EF4-FFF2-40B4-BE49-F238E27FC236}">
                <a16:creationId xmlns:a16="http://schemas.microsoft.com/office/drawing/2014/main" id="{2859A091-0DF0-AF4D-A919-DC5405693951}"/>
              </a:ext>
            </a:extLst>
          </p:cNvPr>
          <p:cNvSpPr>
            <a:spLocks noGrp="1"/>
          </p:cNvSpPr>
          <p:nvPr>
            <p:ph type="sldNum" sz="quarter" idx="12"/>
          </p:nvPr>
        </p:nvSpPr>
        <p:spPr/>
        <p:txBody>
          <a:bodyPr/>
          <a:lstStyle/>
          <a:p>
            <a:fld id="{A810D8BF-7984-46B5-8D6B-88EFD947BB0B}" type="slidenum">
              <a:rPr lang="nl-NL" smtClean="0"/>
              <a:t>38</a:t>
            </a:fld>
            <a:endParaRPr lang="nl-NL"/>
          </a:p>
        </p:txBody>
      </p:sp>
      <p:sp>
        <p:nvSpPr>
          <p:cNvPr id="14" name="Tekstvak 13">
            <a:extLst>
              <a:ext uri="{FF2B5EF4-FFF2-40B4-BE49-F238E27FC236}">
                <a16:creationId xmlns:a16="http://schemas.microsoft.com/office/drawing/2014/main" id="{581E4C8F-0737-7E89-E0FC-08E0235CA3B3}"/>
              </a:ext>
            </a:extLst>
          </p:cNvPr>
          <p:cNvSpPr txBox="1"/>
          <p:nvPr/>
        </p:nvSpPr>
        <p:spPr>
          <a:xfrm>
            <a:off x="1015734" y="112336"/>
            <a:ext cx="10170587" cy="369332"/>
          </a:xfrm>
          <a:prstGeom prst="rect">
            <a:avLst/>
          </a:prstGeom>
          <a:noFill/>
        </p:spPr>
        <p:txBody>
          <a:bodyPr wrap="square">
            <a:spAutoFit/>
          </a:bodyPr>
          <a:lstStyle/>
          <a:p>
            <a:r>
              <a:rPr lang="nl-NL" sz="1800" dirty="0">
                <a:solidFill>
                  <a:schemeClr val="accent2">
                    <a:lumMod val="75000"/>
                  </a:schemeClr>
                </a:solidFill>
              </a:rPr>
              <a:t>De 4 stappen </a:t>
            </a:r>
            <a:r>
              <a:rPr lang="nl-NL" dirty="0">
                <a:solidFill>
                  <a:schemeClr val="accent2">
                    <a:lumMod val="75000"/>
                  </a:schemeClr>
                </a:solidFill>
              </a:rPr>
              <a:t>van Samen Slim Deelnemers Werven – 1: Analyseer ambitie/organisatie/omgeving</a:t>
            </a:r>
          </a:p>
        </p:txBody>
      </p:sp>
    </p:spTree>
    <p:extLst>
      <p:ext uri="{BB962C8B-B14F-4D97-AF65-F5344CB8AC3E}">
        <p14:creationId xmlns:p14="http://schemas.microsoft.com/office/powerpoint/2010/main" val="71319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9C7D9836-7269-467C-ABDE-E37302C359A3}"/>
              </a:ext>
            </a:extLst>
          </p:cNvPr>
          <p:cNvSpPr>
            <a:spLocks noGrp="1"/>
          </p:cNvSpPr>
          <p:nvPr>
            <p:ph idx="1"/>
          </p:nvPr>
        </p:nvSpPr>
        <p:spPr>
          <a:xfrm>
            <a:off x="4725232" y="270933"/>
            <a:ext cx="6341016" cy="6502400"/>
          </a:xfrm>
        </p:spPr>
        <p:txBody>
          <a:bodyPr anchor="ctr">
            <a:normAutofit/>
          </a:bodyPr>
          <a:lstStyle/>
          <a:p>
            <a:r>
              <a:rPr lang="nl-NL" sz="2400" dirty="0"/>
              <a:t>Keuze doel en doelgroep</a:t>
            </a:r>
          </a:p>
          <a:p>
            <a:r>
              <a:rPr lang="nl-NL" sz="2400" dirty="0"/>
              <a:t>Keuze cultuuridentiteit</a:t>
            </a:r>
          </a:p>
        </p:txBody>
      </p: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nvGrpSpPr>
          <p:cNvPr id="16" name="Groep 15">
            <a:extLst>
              <a:ext uri="{FF2B5EF4-FFF2-40B4-BE49-F238E27FC236}">
                <a16:creationId xmlns:a16="http://schemas.microsoft.com/office/drawing/2014/main" id="{9BB43300-4B6A-4055-AD94-7E417FF1EB9D}"/>
              </a:ext>
            </a:extLst>
          </p:cNvPr>
          <p:cNvGrpSpPr/>
          <p:nvPr/>
        </p:nvGrpSpPr>
        <p:grpSpPr>
          <a:xfrm>
            <a:off x="2542927" y="1917757"/>
            <a:ext cx="976238" cy="976238"/>
            <a:chOff x="3383365" y="5878"/>
            <a:chExt cx="1143139" cy="1143139"/>
          </a:xfrm>
        </p:grpSpPr>
        <p:sp>
          <p:nvSpPr>
            <p:cNvPr id="17" name="Ovaal 16">
              <a:extLst>
                <a:ext uri="{FF2B5EF4-FFF2-40B4-BE49-F238E27FC236}">
                  <a16:creationId xmlns:a16="http://schemas.microsoft.com/office/drawing/2014/main" id="{49D9EDC6-0BAD-4D64-9C0F-C71489A689E5}"/>
                </a:ext>
              </a:extLst>
            </p:cNvPr>
            <p:cNvSpPr/>
            <p:nvPr/>
          </p:nvSpPr>
          <p:spPr>
            <a:xfrm>
              <a:off x="3383365" y="5878"/>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Ovaal 8">
              <a:extLst>
                <a:ext uri="{FF2B5EF4-FFF2-40B4-BE49-F238E27FC236}">
                  <a16:creationId xmlns:a16="http://schemas.microsoft.com/office/drawing/2014/main" id="{FC5B90E8-4DFE-4299-BBF5-384F85144C14}"/>
                </a:ext>
              </a:extLst>
            </p:cNvPr>
            <p:cNvSpPr txBox="1"/>
            <p:nvPr/>
          </p:nvSpPr>
          <p:spPr>
            <a:xfrm>
              <a:off x="3550774" y="173287"/>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nl-NL" sz="5200" kern="1200" dirty="0"/>
                <a:t>2</a:t>
              </a:r>
            </a:p>
          </p:txBody>
        </p:sp>
      </p:grpSp>
      <p:grpSp>
        <p:nvGrpSpPr>
          <p:cNvPr id="19" name="Groep 18">
            <a:extLst>
              <a:ext uri="{FF2B5EF4-FFF2-40B4-BE49-F238E27FC236}">
                <a16:creationId xmlns:a16="http://schemas.microsoft.com/office/drawing/2014/main" id="{E68110A5-6E83-492B-9186-D26F754F4CA3}"/>
              </a:ext>
            </a:extLst>
          </p:cNvPr>
          <p:cNvGrpSpPr/>
          <p:nvPr/>
        </p:nvGrpSpPr>
        <p:grpSpPr>
          <a:xfrm>
            <a:off x="1984267" y="3036962"/>
            <a:ext cx="2093559" cy="976238"/>
            <a:chOff x="2729193" y="1314613"/>
            <a:chExt cx="2451481" cy="1965600"/>
          </a:xfrm>
        </p:grpSpPr>
        <p:sp>
          <p:nvSpPr>
            <p:cNvPr id="20" name="Bijschrift: pijl-omhoog 19">
              <a:extLst>
                <a:ext uri="{FF2B5EF4-FFF2-40B4-BE49-F238E27FC236}">
                  <a16:creationId xmlns:a16="http://schemas.microsoft.com/office/drawing/2014/main" id="{5E05CCCF-D6F9-4993-9AAE-AC252B6553A6}"/>
                </a:ext>
              </a:extLst>
            </p:cNvPr>
            <p:cNvSpPr/>
            <p:nvPr/>
          </p:nvSpPr>
          <p:spPr>
            <a:xfrm>
              <a:off x="2729193" y="1314613"/>
              <a:ext cx="2451481" cy="1965600"/>
            </a:xfrm>
            <a:prstGeom prst="upArrowCallout">
              <a:avLst>
                <a:gd name="adj1" fmla="val 50000"/>
                <a:gd name="adj2" fmla="val 20000"/>
                <a:gd name="adj3" fmla="val 20000"/>
                <a:gd name="adj4" fmla="val 10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1" name="Bijschrift: pijl-omhoog 10">
              <a:extLst>
                <a:ext uri="{FF2B5EF4-FFF2-40B4-BE49-F238E27FC236}">
                  <a16:creationId xmlns:a16="http://schemas.microsoft.com/office/drawing/2014/main" id="{C7790091-F534-4C41-A791-2E9B0C987D34}"/>
                </a:ext>
              </a:extLst>
            </p:cNvPr>
            <p:cNvSpPr txBox="1"/>
            <p:nvPr/>
          </p:nvSpPr>
          <p:spPr>
            <a:xfrm>
              <a:off x="2729193" y="1620064"/>
              <a:ext cx="2451481" cy="96701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3376" tIns="165100" rIns="193376" bIns="165100" numCol="1" spcCol="1270" anchor="t" anchorCtr="0">
              <a:noAutofit/>
            </a:bodyPr>
            <a:lstStyle/>
            <a:p>
              <a:pPr marL="0" lvl="0" indent="0" algn="ctr" defTabSz="889000">
                <a:lnSpc>
                  <a:spcPct val="90000"/>
                </a:lnSpc>
                <a:spcBef>
                  <a:spcPct val="0"/>
                </a:spcBef>
                <a:spcAft>
                  <a:spcPct val="35000"/>
                </a:spcAft>
                <a:buNone/>
              </a:pPr>
              <a:r>
                <a:rPr lang="en-US" sz="2000" kern="1200" dirty="0"/>
                <a:t>Kies je doelgroep</a:t>
              </a:r>
            </a:p>
          </p:txBody>
        </p:sp>
      </p:grpSp>
      <p:sp>
        <p:nvSpPr>
          <p:cNvPr id="4" name="Tijdelijke aanduiding voor dianummer 3">
            <a:extLst>
              <a:ext uri="{FF2B5EF4-FFF2-40B4-BE49-F238E27FC236}">
                <a16:creationId xmlns:a16="http://schemas.microsoft.com/office/drawing/2014/main" id="{54CE8936-A522-ECAC-DAE1-3D851B1A8007}"/>
              </a:ext>
            </a:extLst>
          </p:cNvPr>
          <p:cNvSpPr>
            <a:spLocks noGrp="1"/>
          </p:cNvSpPr>
          <p:nvPr>
            <p:ph type="sldNum" sz="quarter" idx="12"/>
          </p:nvPr>
        </p:nvSpPr>
        <p:spPr/>
        <p:txBody>
          <a:bodyPr/>
          <a:lstStyle/>
          <a:p>
            <a:fld id="{A810D8BF-7984-46B5-8D6B-88EFD947BB0B}" type="slidenum">
              <a:rPr lang="nl-NL" smtClean="0"/>
              <a:t>39</a:t>
            </a:fld>
            <a:endParaRPr lang="nl-NL"/>
          </a:p>
        </p:txBody>
      </p:sp>
      <p:sp>
        <p:nvSpPr>
          <p:cNvPr id="5" name="Tekstvak 4">
            <a:extLst>
              <a:ext uri="{FF2B5EF4-FFF2-40B4-BE49-F238E27FC236}">
                <a16:creationId xmlns:a16="http://schemas.microsoft.com/office/drawing/2014/main" id="{FE2FD627-CA58-86B3-9916-AD2FA952B512}"/>
              </a:ext>
            </a:extLst>
          </p:cNvPr>
          <p:cNvSpPr txBox="1"/>
          <p:nvPr/>
        </p:nvSpPr>
        <p:spPr>
          <a:xfrm>
            <a:off x="1077488" y="98241"/>
            <a:ext cx="6101860" cy="369332"/>
          </a:xfrm>
          <a:prstGeom prst="rect">
            <a:avLst/>
          </a:prstGeom>
          <a:noFill/>
        </p:spPr>
        <p:txBody>
          <a:bodyPr wrap="square">
            <a:spAutoFit/>
          </a:bodyPr>
          <a:lstStyle/>
          <a:p>
            <a:r>
              <a:rPr lang="nl-NL" sz="1800" dirty="0">
                <a:solidFill>
                  <a:schemeClr val="accent2">
                    <a:lumMod val="75000"/>
                  </a:schemeClr>
                </a:solidFill>
              </a:rPr>
              <a:t>De 4 stappen </a:t>
            </a:r>
            <a:r>
              <a:rPr lang="nl-NL" dirty="0">
                <a:solidFill>
                  <a:schemeClr val="accent2">
                    <a:lumMod val="75000"/>
                  </a:schemeClr>
                </a:solidFill>
              </a:rPr>
              <a:t>van Samen Slim Deelnemers Werven</a:t>
            </a:r>
          </a:p>
        </p:txBody>
      </p:sp>
    </p:spTree>
    <p:extLst>
      <p:ext uri="{BB962C8B-B14F-4D97-AF65-F5344CB8AC3E}">
        <p14:creationId xmlns:p14="http://schemas.microsoft.com/office/powerpoint/2010/main" val="3624589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 name="Group 31">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3" name="Straight Connector 32">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5"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41">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66" name="Rectangle 43">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45">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48" name="Straight Connector 47">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50" name="Isosceles Triangle 49">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Afbeelding 3">
            <a:extLst>
              <a:ext uri="{FF2B5EF4-FFF2-40B4-BE49-F238E27FC236}">
                <a16:creationId xmlns:a16="http://schemas.microsoft.com/office/drawing/2014/main" id="{F43E77AB-735D-450D-A8C6-37EE7E52C74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082571" y="1570153"/>
            <a:ext cx="9987177" cy="3362308"/>
          </a:xfrm>
          <a:prstGeom prst="rect">
            <a:avLst/>
          </a:prstGeom>
        </p:spPr>
      </p:pic>
      <p:sp>
        <p:nvSpPr>
          <p:cNvPr id="3" name="Tijdelijke aanduiding voor dianummer 2">
            <a:extLst>
              <a:ext uri="{FF2B5EF4-FFF2-40B4-BE49-F238E27FC236}">
                <a16:creationId xmlns:a16="http://schemas.microsoft.com/office/drawing/2014/main" id="{0C777A78-0531-535A-201A-0BDD234D1B6B}"/>
              </a:ext>
            </a:extLst>
          </p:cNvPr>
          <p:cNvSpPr>
            <a:spLocks noGrp="1"/>
          </p:cNvSpPr>
          <p:nvPr>
            <p:ph type="sldNum" sz="quarter" idx="12"/>
          </p:nvPr>
        </p:nvSpPr>
        <p:spPr/>
        <p:txBody>
          <a:bodyPr/>
          <a:lstStyle/>
          <a:p>
            <a:fld id="{A810D8BF-7984-46B5-8D6B-88EFD947BB0B}" type="slidenum">
              <a:rPr lang="nl-NL" smtClean="0"/>
              <a:t>4</a:t>
            </a:fld>
            <a:endParaRPr lang="nl-NL"/>
          </a:p>
        </p:txBody>
      </p:sp>
    </p:spTree>
    <p:extLst>
      <p:ext uri="{BB962C8B-B14F-4D97-AF65-F5344CB8AC3E}">
        <p14:creationId xmlns:p14="http://schemas.microsoft.com/office/powerpoint/2010/main" val="34914359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6"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el 1">
            <a:extLst>
              <a:ext uri="{FF2B5EF4-FFF2-40B4-BE49-F238E27FC236}">
                <a16:creationId xmlns:a16="http://schemas.microsoft.com/office/drawing/2014/main" id="{45EAB303-99E2-4344-9E85-079DC5A2273E}"/>
              </a:ext>
            </a:extLst>
          </p:cNvPr>
          <p:cNvSpPr>
            <a:spLocks noGrp="1"/>
          </p:cNvSpPr>
          <p:nvPr>
            <p:ph type="title"/>
          </p:nvPr>
        </p:nvSpPr>
        <p:spPr>
          <a:xfrm>
            <a:off x="477013" y="466458"/>
            <a:ext cx="11237976" cy="1124739"/>
          </a:xfrm>
        </p:spPr>
        <p:txBody>
          <a:bodyPr vert="horz" lIns="91440" tIns="45720" rIns="91440" bIns="45720" rtlCol="0" anchor="b">
            <a:normAutofit/>
          </a:bodyPr>
          <a:lstStyle/>
          <a:p>
            <a:pPr algn="ctr">
              <a:lnSpc>
                <a:spcPct val="90000"/>
              </a:lnSpc>
            </a:pPr>
            <a:r>
              <a:rPr lang="en-US" sz="5400" b="1" dirty="0" err="1"/>
              <a:t>Keuze</a:t>
            </a:r>
            <a:r>
              <a:rPr lang="en-US" sz="5400" b="1" dirty="0"/>
              <a:t> </a:t>
            </a:r>
            <a:r>
              <a:rPr lang="en-US" sz="5400" b="1" dirty="0" err="1"/>
              <a:t>doel</a:t>
            </a:r>
            <a:r>
              <a:rPr lang="en-US" sz="5400" b="1" dirty="0"/>
              <a:t> en doelgroep</a:t>
            </a:r>
          </a:p>
        </p:txBody>
      </p:sp>
      <p:sp>
        <p:nvSpPr>
          <p:cNvPr id="41" name="Tijdelijke aanduiding voor inhoud 2">
            <a:extLst>
              <a:ext uri="{FF2B5EF4-FFF2-40B4-BE49-F238E27FC236}">
                <a16:creationId xmlns:a16="http://schemas.microsoft.com/office/drawing/2014/main" id="{90729578-102F-460A-BCCB-854738B03107}"/>
              </a:ext>
            </a:extLst>
          </p:cNvPr>
          <p:cNvSpPr>
            <a:spLocks noGrp="1"/>
          </p:cNvSpPr>
          <p:nvPr>
            <p:ph idx="1"/>
          </p:nvPr>
        </p:nvSpPr>
        <p:spPr>
          <a:xfrm>
            <a:off x="1232947" y="1591197"/>
            <a:ext cx="6341016" cy="4603900"/>
          </a:xfrm>
        </p:spPr>
        <p:txBody>
          <a:bodyPr anchor="ctr">
            <a:normAutofit/>
          </a:bodyPr>
          <a:lstStyle/>
          <a:p>
            <a:pPr marL="0" indent="0">
              <a:buNone/>
            </a:pPr>
            <a:r>
              <a:rPr lang="nl-NL" sz="3200" dirty="0">
                <a:solidFill>
                  <a:schemeClr val="accent2">
                    <a:lumMod val="75000"/>
                  </a:schemeClr>
                </a:solidFill>
              </a:rPr>
              <a:t>Levensfases</a:t>
            </a:r>
            <a:endParaRPr lang="nl-NL" sz="2400" dirty="0">
              <a:solidFill>
                <a:schemeClr val="accent2">
                  <a:lumMod val="75000"/>
                </a:schemeClr>
              </a:solidFill>
            </a:endParaRPr>
          </a:p>
          <a:p>
            <a:r>
              <a:rPr lang="nl-NL" sz="2400" b="1" dirty="0"/>
              <a:t>Dreumes</a:t>
            </a:r>
          </a:p>
          <a:p>
            <a:r>
              <a:rPr lang="nl-NL" sz="2400" b="1" dirty="0"/>
              <a:t>Schoolkind</a:t>
            </a:r>
          </a:p>
          <a:p>
            <a:r>
              <a:rPr lang="nl-NL" sz="2400" b="1" dirty="0"/>
              <a:t>Puber</a:t>
            </a:r>
          </a:p>
          <a:p>
            <a:r>
              <a:rPr lang="nl-NL" sz="2400" b="1" dirty="0"/>
              <a:t>Student</a:t>
            </a:r>
          </a:p>
          <a:p>
            <a:r>
              <a:rPr lang="nl-NL" sz="2400" b="1" dirty="0"/>
              <a:t>(Niet) werkende</a:t>
            </a:r>
          </a:p>
          <a:p>
            <a:r>
              <a:rPr lang="nl-NL" sz="2400" b="1" dirty="0"/>
              <a:t>Gepensioneerde</a:t>
            </a:r>
          </a:p>
          <a:p>
            <a:r>
              <a:rPr lang="nl-NL" sz="2400" b="1" dirty="0"/>
              <a:t>Senior</a:t>
            </a:r>
          </a:p>
        </p:txBody>
      </p:sp>
      <p:grpSp>
        <p:nvGrpSpPr>
          <p:cNvPr id="42" name="Groep 41">
            <a:extLst>
              <a:ext uri="{FF2B5EF4-FFF2-40B4-BE49-F238E27FC236}">
                <a16:creationId xmlns:a16="http://schemas.microsoft.com/office/drawing/2014/main" id="{9BB43300-4B6A-4055-AD94-7E417FF1EB9D}"/>
              </a:ext>
            </a:extLst>
          </p:cNvPr>
          <p:cNvGrpSpPr/>
          <p:nvPr/>
        </p:nvGrpSpPr>
        <p:grpSpPr>
          <a:xfrm>
            <a:off x="256709" y="307061"/>
            <a:ext cx="976238" cy="976238"/>
            <a:chOff x="3383365" y="5878"/>
            <a:chExt cx="1143139" cy="1143139"/>
          </a:xfrm>
        </p:grpSpPr>
        <p:sp>
          <p:nvSpPr>
            <p:cNvPr id="43" name="Ovaal 42">
              <a:extLst>
                <a:ext uri="{FF2B5EF4-FFF2-40B4-BE49-F238E27FC236}">
                  <a16:creationId xmlns:a16="http://schemas.microsoft.com/office/drawing/2014/main" id="{49D9EDC6-0BAD-4D64-9C0F-C71489A689E5}"/>
                </a:ext>
              </a:extLst>
            </p:cNvPr>
            <p:cNvSpPr/>
            <p:nvPr/>
          </p:nvSpPr>
          <p:spPr>
            <a:xfrm>
              <a:off x="3383365" y="5878"/>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4" name="Ovaal 8">
              <a:extLst>
                <a:ext uri="{FF2B5EF4-FFF2-40B4-BE49-F238E27FC236}">
                  <a16:creationId xmlns:a16="http://schemas.microsoft.com/office/drawing/2014/main" id="{FC5B90E8-4DFE-4299-BBF5-384F85144C14}"/>
                </a:ext>
              </a:extLst>
            </p:cNvPr>
            <p:cNvSpPr txBox="1"/>
            <p:nvPr/>
          </p:nvSpPr>
          <p:spPr>
            <a:xfrm>
              <a:off x="3550774" y="173287"/>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nl-NL" sz="5200" kern="1200" dirty="0"/>
                <a:t>2</a:t>
              </a:r>
            </a:p>
          </p:txBody>
        </p:sp>
      </p:grpSp>
      <p:sp>
        <p:nvSpPr>
          <p:cNvPr id="3" name="Tijdelijke aanduiding voor dianummer 2">
            <a:extLst>
              <a:ext uri="{FF2B5EF4-FFF2-40B4-BE49-F238E27FC236}">
                <a16:creationId xmlns:a16="http://schemas.microsoft.com/office/drawing/2014/main" id="{17A2AF2C-ECAF-3DC8-65E0-B9C3BC11C93F}"/>
              </a:ext>
            </a:extLst>
          </p:cNvPr>
          <p:cNvSpPr>
            <a:spLocks noGrp="1"/>
          </p:cNvSpPr>
          <p:nvPr>
            <p:ph type="sldNum" sz="quarter" idx="12"/>
          </p:nvPr>
        </p:nvSpPr>
        <p:spPr/>
        <p:txBody>
          <a:bodyPr/>
          <a:lstStyle/>
          <a:p>
            <a:fld id="{A810D8BF-7984-46B5-8D6B-88EFD947BB0B}" type="slidenum">
              <a:rPr lang="nl-NL" smtClean="0"/>
              <a:t>40</a:t>
            </a:fld>
            <a:endParaRPr lang="nl-NL"/>
          </a:p>
        </p:txBody>
      </p:sp>
      <p:sp>
        <p:nvSpPr>
          <p:cNvPr id="4" name="Tekstvak 3">
            <a:extLst>
              <a:ext uri="{FF2B5EF4-FFF2-40B4-BE49-F238E27FC236}">
                <a16:creationId xmlns:a16="http://schemas.microsoft.com/office/drawing/2014/main" id="{3EDD4795-37D9-913B-D0B5-D3CEC37947FA}"/>
              </a:ext>
            </a:extLst>
          </p:cNvPr>
          <p:cNvSpPr txBox="1"/>
          <p:nvPr/>
        </p:nvSpPr>
        <p:spPr>
          <a:xfrm>
            <a:off x="1077487" y="98241"/>
            <a:ext cx="9858337" cy="646331"/>
          </a:xfrm>
          <a:prstGeom prst="rect">
            <a:avLst/>
          </a:prstGeom>
          <a:noFill/>
        </p:spPr>
        <p:txBody>
          <a:bodyPr wrap="square">
            <a:spAutoFit/>
          </a:bodyPr>
          <a:lstStyle/>
          <a:p>
            <a:r>
              <a:rPr lang="nl-NL" sz="1800" dirty="0">
                <a:solidFill>
                  <a:schemeClr val="bg1"/>
                </a:solidFill>
              </a:rPr>
              <a:t>De 4 stappen </a:t>
            </a:r>
            <a:r>
              <a:rPr lang="nl-NL" dirty="0">
                <a:solidFill>
                  <a:schemeClr val="bg1"/>
                </a:solidFill>
              </a:rPr>
              <a:t>van Samen Slim Deelnemers Werven – 2: </a:t>
            </a:r>
            <a:r>
              <a:rPr lang="en-US" sz="1800" kern="1200" dirty="0" err="1">
                <a:solidFill>
                  <a:schemeClr val="bg1"/>
                </a:solidFill>
              </a:rPr>
              <a:t>Kies</a:t>
            </a:r>
            <a:r>
              <a:rPr lang="en-US" sz="1800" kern="1200" dirty="0">
                <a:solidFill>
                  <a:schemeClr val="bg1"/>
                </a:solidFill>
              </a:rPr>
              <a:t> je </a:t>
            </a:r>
            <a:r>
              <a:rPr lang="en-US" sz="1800" kern="1200" dirty="0" err="1">
                <a:solidFill>
                  <a:schemeClr val="bg1"/>
                </a:solidFill>
              </a:rPr>
              <a:t>doelgroep</a:t>
            </a:r>
            <a:r>
              <a:rPr lang="en-US" sz="1800" kern="1200" dirty="0">
                <a:solidFill>
                  <a:schemeClr val="bg1"/>
                </a:solidFill>
              </a:rPr>
              <a:t> (</a:t>
            </a:r>
            <a:r>
              <a:rPr lang="en-US" sz="1800" kern="1200" dirty="0" err="1">
                <a:solidFill>
                  <a:schemeClr val="bg1"/>
                </a:solidFill>
              </a:rPr>
              <a:t>levensfase</a:t>
            </a:r>
            <a:r>
              <a:rPr lang="en-US" sz="1800" kern="1200" dirty="0">
                <a:solidFill>
                  <a:schemeClr val="bg1"/>
                </a:solidFill>
              </a:rPr>
              <a:t>)</a:t>
            </a:r>
          </a:p>
          <a:p>
            <a:endParaRPr lang="nl-NL" dirty="0">
              <a:solidFill>
                <a:schemeClr val="bg1"/>
              </a:solidFill>
            </a:endParaRPr>
          </a:p>
        </p:txBody>
      </p:sp>
    </p:spTree>
    <p:extLst>
      <p:ext uri="{BB962C8B-B14F-4D97-AF65-F5344CB8AC3E}">
        <p14:creationId xmlns:p14="http://schemas.microsoft.com/office/powerpoint/2010/main" val="944462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24026" y="620889"/>
            <a:ext cx="8596668" cy="1320800"/>
          </a:xfrm>
        </p:spPr>
        <p:txBody>
          <a:bodyPr/>
          <a:lstStyle/>
          <a:p>
            <a:pPr algn="ctr"/>
            <a:r>
              <a:rPr lang="nl-NL" dirty="0"/>
              <a:t>Levensfases</a:t>
            </a:r>
          </a:p>
        </p:txBody>
      </p:sp>
      <p:graphicFrame>
        <p:nvGraphicFramePr>
          <p:cNvPr id="3" name="Tabel 2"/>
          <p:cNvGraphicFramePr>
            <a:graphicFrameLocks noGrp="1"/>
          </p:cNvGraphicFramePr>
          <p:nvPr/>
        </p:nvGraphicFramePr>
        <p:xfrm>
          <a:off x="924026" y="1771048"/>
          <a:ext cx="8783586" cy="4151238"/>
        </p:xfrm>
        <a:graphic>
          <a:graphicData uri="http://schemas.openxmlformats.org/drawingml/2006/table">
            <a:tbl>
              <a:tblPr firstRow="1" bandRow="1">
                <a:tableStyleId>{5C22544A-7EE6-4342-B048-85BDC9FD1C3A}</a:tableStyleId>
              </a:tblPr>
              <a:tblGrid>
                <a:gridCol w="2927862">
                  <a:extLst>
                    <a:ext uri="{9D8B030D-6E8A-4147-A177-3AD203B41FA5}">
                      <a16:colId xmlns:a16="http://schemas.microsoft.com/office/drawing/2014/main" val="20000"/>
                    </a:ext>
                  </a:extLst>
                </a:gridCol>
                <a:gridCol w="2927862">
                  <a:extLst>
                    <a:ext uri="{9D8B030D-6E8A-4147-A177-3AD203B41FA5}">
                      <a16:colId xmlns:a16="http://schemas.microsoft.com/office/drawing/2014/main" val="20001"/>
                    </a:ext>
                  </a:extLst>
                </a:gridCol>
                <a:gridCol w="2927862">
                  <a:extLst>
                    <a:ext uri="{9D8B030D-6E8A-4147-A177-3AD203B41FA5}">
                      <a16:colId xmlns:a16="http://schemas.microsoft.com/office/drawing/2014/main" val="20002"/>
                    </a:ext>
                  </a:extLst>
                </a:gridCol>
              </a:tblGrid>
              <a:tr h="478513">
                <a:tc>
                  <a:txBody>
                    <a:bodyPr/>
                    <a:lstStyle/>
                    <a:p>
                      <a:r>
                        <a:rPr lang="nl-NL" dirty="0"/>
                        <a:t>Levensfase</a:t>
                      </a:r>
                    </a:p>
                  </a:txBody>
                  <a:tcPr/>
                </a:tc>
                <a:tc>
                  <a:txBody>
                    <a:bodyPr/>
                    <a:lstStyle/>
                    <a:p>
                      <a:r>
                        <a:rPr lang="nl-NL"/>
                        <a:t>Behoefte</a:t>
                      </a:r>
                    </a:p>
                  </a:txBody>
                  <a:tcPr/>
                </a:tc>
                <a:tc>
                  <a:txBody>
                    <a:bodyPr/>
                    <a:lstStyle/>
                    <a:p>
                      <a:r>
                        <a:rPr lang="nl-NL"/>
                        <a:t>Benadering</a:t>
                      </a:r>
                    </a:p>
                  </a:txBody>
                  <a:tcPr/>
                </a:tc>
                <a:extLst>
                  <a:ext uri="{0D108BD9-81ED-4DB2-BD59-A6C34878D82A}">
                    <a16:rowId xmlns:a16="http://schemas.microsoft.com/office/drawing/2014/main" val="10000"/>
                  </a:ext>
                </a:extLst>
              </a:tr>
              <a:tr h="478513">
                <a:tc>
                  <a:txBody>
                    <a:bodyPr/>
                    <a:lstStyle/>
                    <a:p>
                      <a:r>
                        <a:rPr lang="nl-NL" dirty="0"/>
                        <a:t>Dreumes</a:t>
                      </a:r>
                    </a:p>
                  </a:txBody>
                  <a:tcPr/>
                </a:tc>
                <a:tc>
                  <a:txBody>
                    <a:bodyPr/>
                    <a:lstStyle/>
                    <a:p>
                      <a:r>
                        <a:rPr lang="nl-NL"/>
                        <a:t>Spelen en plezier</a:t>
                      </a:r>
                    </a:p>
                  </a:txBody>
                  <a:tcPr/>
                </a:tc>
                <a:tc>
                  <a:txBody>
                    <a:bodyPr/>
                    <a:lstStyle/>
                    <a:p>
                      <a:r>
                        <a:rPr lang="nl-NL"/>
                        <a:t>Mond-tot-mondreclame</a:t>
                      </a:r>
                    </a:p>
                  </a:txBody>
                  <a:tcPr/>
                </a:tc>
                <a:extLst>
                  <a:ext uri="{0D108BD9-81ED-4DB2-BD59-A6C34878D82A}">
                    <a16:rowId xmlns:a16="http://schemas.microsoft.com/office/drawing/2014/main" val="10001"/>
                  </a:ext>
                </a:extLst>
              </a:tr>
              <a:tr h="478513">
                <a:tc>
                  <a:txBody>
                    <a:bodyPr/>
                    <a:lstStyle/>
                    <a:p>
                      <a:r>
                        <a:rPr lang="nl-NL"/>
                        <a:t>Schoolkind</a:t>
                      </a:r>
                    </a:p>
                  </a:txBody>
                  <a:tcPr/>
                </a:tc>
                <a:tc>
                  <a:txBody>
                    <a:bodyPr/>
                    <a:lstStyle/>
                    <a:p>
                      <a:r>
                        <a:rPr lang="nl-NL" dirty="0"/>
                        <a:t>Leren</a:t>
                      </a:r>
                      <a:r>
                        <a:rPr lang="nl-NL" baseline="0" dirty="0"/>
                        <a:t> door doen</a:t>
                      </a:r>
                      <a:endParaRPr lang="nl-NL" dirty="0"/>
                    </a:p>
                  </a:txBody>
                  <a:tcPr/>
                </a:tc>
                <a:tc>
                  <a:txBody>
                    <a:bodyPr/>
                    <a:lstStyle/>
                    <a:p>
                      <a:r>
                        <a:rPr lang="nl-NL"/>
                        <a:t>Benader de ouders</a:t>
                      </a:r>
                    </a:p>
                  </a:txBody>
                  <a:tcPr/>
                </a:tc>
                <a:extLst>
                  <a:ext uri="{0D108BD9-81ED-4DB2-BD59-A6C34878D82A}">
                    <a16:rowId xmlns:a16="http://schemas.microsoft.com/office/drawing/2014/main" val="10002"/>
                  </a:ext>
                </a:extLst>
              </a:tr>
              <a:tr h="478513">
                <a:tc>
                  <a:txBody>
                    <a:bodyPr/>
                    <a:lstStyle/>
                    <a:p>
                      <a:r>
                        <a:rPr lang="nl-NL"/>
                        <a:t>Puber</a:t>
                      </a:r>
                    </a:p>
                  </a:txBody>
                  <a:tcPr/>
                </a:tc>
                <a:tc>
                  <a:txBody>
                    <a:bodyPr/>
                    <a:lstStyle/>
                    <a:p>
                      <a:r>
                        <a:rPr lang="nl-NL"/>
                        <a:t>Motivatie</a:t>
                      </a:r>
                      <a:r>
                        <a:rPr lang="nl-NL" baseline="0"/>
                        <a:t> fluctueert</a:t>
                      </a:r>
                      <a:endParaRPr lang="nl-NL"/>
                    </a:p>
                  </a:txBody>
                  <a:tcPr/>
                </a:tc>
                <a:tc>
                  <a:txBody>
                    <a:bodyPr/>
                    <a:lstStyle/>
                    <a:p>
                      <a:r>
                        <a:rPr lang="nl-NL"/>
                        <a:t>Ga in gesprek</a:t>
                      </a:r>
                    </a:p>
                  </a:txBody>
                  <a:tcPr/>
                </a:tc>
                <a:extLst>
                  <a:ext uri="{0D108BD9-81ED-4DB2-BD59-A6C34878D82A}">
                    <a16:rowId xmlns:a16="http://schemas.microsoft.com/office/drawing/2014/main" val="10003"/>
                  </a:ext>
                </a:extLst>
              </a:tr>
              <a:tr h="478513">
                <a:tc>
                  <a:txBody>
                    <a:bodyPr/>
                    <a:lstStyle/>
                    <a:p>
                      <a:r>
                        <a:rPr lang="nl-NL"/>
                        <a:t>Student</a:t>
                      </a:r>
                    </a:p>
                  </a:txBody>
                  <a:tcPr/>
                </a:tc>
                <a:tc>
                  <a:txBody>
                    <a:bodyPr/>
                    <a:lstStyle/>
                    <a:p>
                      <a:r>
                        <a:rPr lang="nl-NL"/>
                        <a:t>Beperkte vrije tijd</a:t>
                      </a:r>
                    </a:p>
                  </a:txBody>
                  <a:tcPr/>
                </a:tc>
                <a:tc>
                  <a:txBody>
                    <a:bodyPr/>
                    <a:lstStyle/>
                    <a:p>
                      <a:r>
                        <a:rPr lang="nl-NL"/>
                        <a:t>Bied flexibel aanbod</a:t>
                      </a:r>
                    </a:p>
                  </a:txBody>
                  <a:tcPr/>
                </a:tc>
                <a:extLst>
                  <a:ext uri="{0D108BD9-81ED-4DB2-BD59-A6C34878D82A}">
                    <a16:rowId xmlns:a16="http://schemas.microsoft.com/office/drawing/2014/main" val="10004"/>
                  </a:ext>
                </a:extLst>
              </a:tr>
              <a:tr h="478513">
                <a:tc>
                  <a:txBody>
                    <a:bodyPr/>
                    <a:lstStyle/>
                    <a:p>
                      <a:r>
                        <a:rPr lang="nl-NL"/>
                        <a:t>(niet)</a:t>
                      </a:r>
                      <a:r>
                        <a:rPr lang="nl-NL" baseline="0"/>
                        <a:t> werkende</a:t>
                      </a:r>
                      <a:endParaRPr lang="nl-NL"/>
                    </a:p>
                  </a:txBody>
                  <a:tcPr/>
                </a:tc>
                <a:tc>
                  <a:txBody>
                    <a:bodyPr/>
                    <a:lstStyle/>
                    <a:p>
                      <a:r>
                        <a:rPr lang="nl-NL"/>
                        <a:t>Te</a:t>
                      </a:r>
                      <a:r>
                        <a:rPr lang="nl-NL" baseline="0"/>
                        <a:t> combineren met andere activiteiten ?</a:t>
                      </a:r>
                      <a:endParaRPr lang="nl-NL"/>
                    </a:p>
                  </a:txBody>
                  <a:tcPr/>
                </a:tc>
                <a:tc>
                  <a:txBody>
                    <a:bodyPr/>
                    <a:lstStyle/>
                    <a:p>
                      <a:r>
                        <a:rPr lang="nl-NL"/>
                        <a:t>Bied goede</a:t>
                      </a:r>
                      <a:r>
                        <a:rPr lang="nl-NL" baseline="0"/>
                        <a:t> faciliteiten</a:t>
                      </a:r>
                      <a:endParaRPr lang="nl-NL"/>
                    </a:p>
                  </a:txBody>
                  <a:tcPr/>
                </a:tc>
                <a:extLst>
                  <a:ext uri="{0D108BD9-81ED-4DB2-BD59-A6C34878D82A}">
                    <a16:rowId xmlns:a16="http://schemas.microsoft.com/office/drawing/2014/main" val="10005"/>
                  </a:ext>
                </a:extLst>
              </a:tr>
              <a:tr h="478513">
                <a:tc>
                  <a:txBody>
                    <a:bodyPr/>
                    <a:lstStyle/>
                    <a:p>
                      <a:r>
                        <a:rPr lang="nl-NL"/>
                        <a:t>Gepensioneerde</a:t>
                      </a:r>
                    </a:p>
                  </a:txBody>
                  <a:tcPr/>
                </a:tc>
                <a:tc>
                  <a:txBody>
                    <a:bodyPr/>
                    <a:lstStyle/>
                    <a:p>
                      <a:r>
                        <a:rPr lang="nl-NL"/>
                        <a:t>Variabel in tijd en </a:t>
                      </a:r>
                      <a:r>
                        <a:rPr lang="nl-NL" baseline="0"/>
                        <a:t> mogelijkheden</a:t>
                      </a:r>
                      <a:endParaRPr lang="nl-NL"/>
                    </a:p>
                  </a:txBody>
                  <a:tcPr/>
                </a:tc>
                <a:tc>
                  <a:txBody>
                    <a:bodyPr/>
                    <a:lstStyle/>
                    <a:p>
                      <a:r>
                        <a:rPr lang="nl-NL"/>
                        <a:t>Focus op sociaal contact</a:t>
                      </a:r>
                    </a:p>
                  </a:txBody>
                  <a:tcPr/>
                </a:tc>
                <a:extLst>
                  <a:ext uri="{0D108BD9-81ED-4DB2-BD59-A6C34878D82A}">
                    <a16:rowId xmlns:a16="http://schemas.microsoft.com/office/drawing/2014/main" val="10006"/>
                  </a:ext>
                </a:extLst>
              </a:tr>
              <a:tr h="478513">
                <a:tc>
                  <a:txBody>
                    <a:bodyPr/>
                    <a:lstStyle/>
                    <a:p>
                      <a:r>
                        <a:rPr lang="nl-NL"/>
                        <a:t>Oudere</a:t>
                      </a:r>
                    </a:p>
                  </a:txBody>
                  <a:tcPr/>
                </a:tc>
                <a:tc>
                  <a:txBody>
                    <a:bodyPr/>
                    <a:lstStyle/>
                    <a:p>
                      <a:r>
                        <a:rPr lang="nl-NL"/>
                        <a:t>Eigen tempo, veilig</a:t>
                      </a:r>
                    </a:p>
                  </a:txBody>
                  <a:tcPr/>
                </a:tc>
                <a:tc>
                  <a:txBody>
                    <a:bodyPr/>
                    <a:lstStyle/>
                    <a:p>
                      <a:r>
                        <a:rPr lang="nl-NL" dirty="0"/>
                        <a:t>Ga naar</a:t>
                      </a:r>
                      <a:r>
                        <a:rPr lang="nl-NL" baseline="0" dirty="0"/>
                        <a:t> de oudere toe!</a:t>
                      </a:r>
                      <a:endParaRPr lang="nl-NL" dirty="0"/>
                    </a:p>
                  </a:txBody>
                  <a:tcPr/>
                </a:tc>
                <a:extLst>
                  <a:ext uri="{0D108BD9-81ED-4DB2-BD59-A6C34878D82A}">
                    <a16:rowId xmlns:a16="http://schemas.microsoft.com/office/drawing/2014/main" val="10007"/>
                  </a:ext>
                </a:extLst>
              </a:tr>
            </a:tbl>
          </a:graphicData>
        </a:graphic>
      </p:graphicFrame>
      <p:grpSp>
        <p:nvGrpSpPr>
          <p:cNvPr id="4" name="Groep 3">
            <a:extLst>
              <a:ext uri="{FF2B5EF4-FFF2-40B4-BE49-F238E27FC236}">
                <a16:creationId xmlns:a16="http://schemas.microsoft.com/office/drawing/2014/main" id="{9BB43300-4B6A-4055-AD94-7E417FF1EB9D}"/>
              </a:ext>
            </a:extLst>
          </p:cNvPr>
          <p:cNvGrpSpPr/>
          <p:nvPr/>
        </p:nvGrpSpPr>
        <p:grpSpPr>
          <a:xfrm>
            <a:off x="256709" y="307061"/>
            <a:ext cx="976238" cy="976238"/>
            <a:chOff x="3383365" y="5878"/>
            <a:chExt cx="1143139" cy="1143139"/>
          </a:xfrm>
        </p:grpSpPr>
        <p:sp>
          <p:nvSpPr>
            <p:cNvPr id="5" name="Ovaal 4">
              <a:extLst>
                <a:ext uri="{FF2B5EF4-FFF2-40B4-BE49-F238E27FC236}">
                  <a16:creationId xmlns:a16="http://schemas.microsoft.com/office/drawing/2014/main" id="{49D9EDC6-0BAD-4D64-9C0F-C71489A689E5}"/>
                </a:ext>
              </a:extLst>
            </p:cNvPr>
            <p:cNvSpPr/>
            <p:nvPr/>
          </p:nvSpPr>
          <p:spPr>
            <a:xfrm>
              <a:off x="3383365" y="5878"/>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Ovaal 8">
              <a:extLst>
                <a:ext uri="{FF2B5EF4-FFF2-40B4-BE49-F238E27FC236}">
                  <a16:creationId xmlns:a16="http://schemas.microsoft.com/office/drawing/2014/main" id="{FC5B90E8-4DFE-4299-BBF5-384F85144C14}"/>
                </a:ext>
              </a:extLst>
            </p:cNvPr>
            <p:cNvSpPr txBox="1"/>
            <p:nvPr/>
          </p:nvSpPr>
          <p:spPr>
            <a:xfrm>
              <a:off x="3550774" y="173287"/>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nl-NL" sz="5200" kern="1200" dirty="0"/>
                <a:t>2</a:t>
              </a:r>
            </a:p>
          </p:txBody>
        </p:sp>
      </p:grpSp>
      <p:sp>
        <p:nvSpPr>
          <p:cNvPr id="8" name="Tijdelijke aanduiding voor dianummer 7">
            <a:extLst>
              <a:ext uri="{FF2B5EF4-FFF2-40B4-BE49-F238E27FC236}">
                <a16:creationId xmlns:a16="http://schemas.microsoft.com/office/drawing/2014/main" id="{DA5B5424-C91E-B9D9-E2C2-8E3F4ABE0639}"/>
              </a:ext>
            </a:extLst>
          </p:cNvPr>
          <p:cNvSpPr>
            <a:spLocks noGrp="1"/>
          </p:cNvSpPr>
          <p:nvPr>
            <p:ph type="sldNum" sz="quarter" idx="12"/>
          </p:nvPr>
        </p:nvSpPr>
        <p:spPr/>
        <p:txBody>
          <a:bodyPr/>
          <a:lstStyle/>
          <a:p>
            <a:fld id="{A810D8BF-7984-46B5-8D6B-88EFD947BB0B}" type="slidenum">
              <a:rPr lang="nl-NL" smtClean="0"/>
              <a:t>41</a:t>
            </a:fld>
            <a:endParaRPr lang="nl-NL"/>
          </a:p>
        </p:txBody>
      </p:sp>
      <p:sp>
        <p:nvSpPr>
          <p:cNvPr id="10" name="Tekstvak 9">
            <a:extLst>
              <a:ext uri="{FF2B5EF4-FFF2-40B4-BE49-F238E27FC236}">
                <a16:creationId xmlns:a16="http://schemas.microsoft.com/office/drawing/2014/main" id="{24908497-D521-FAED-7584-77366F1D5547}"/>
              </a:ext>
            </a:extLst>
          </p:cNvPr>
          <p:cNvSpPr txBox="1"/>
          <p:nvPr/>
        </p:nvSpPr>
        <p:spPr>
          <a:xfrm>
            <a:off x="1077487" y="98241"/>
            <a:ext cx="9858337" cy="646331"/>
          </a:xfrm>
          <a:prstGeom prst="rect">
            <a:avLst/>
          </a:prstGeom>
          <a:noFill/>
        </p:spPr>
        <p:txBody>
          <a:bodyPr wrap="square">
            <a:spAutoFit/>
          </a:bodyPr>
          <a:lstStyle/>
          <a:p>
            <a:r>
              <a:rPr lang="nl-NL" sz="1800" dirty="0">
                <a:solidFill>
                  <a:schemeClr val="accent2">
                    <a:lumMod val="75000"/>
                  </a:schemeClr>
                </a:solidFill>
              </a:rPr>
              <a:t>De 4 stappen </a:t>
            </a:r>
            <a:r>
              <a:rPr lang="nl-NL" dirty="0">
                <a:solidFill>
                  <a:schemeClr val="accent2">
                    <a:lumMod val="75000"/>
                  </a:schemeClr>
                </a:solidFill>
              </a:rPr>
              <a:t>van Samen Slim Deelnemers Werven – 2: </a:t>
            </a:r>
            <a:r>
              <a:rPr lang="en-US" sz="1800" kern="1200" dirty="0" err="1">
                <a:solidFill>
                  <a:schemeClr val="accent2">
                    <a:lumMod val="75000"/>
                  </a:schemeClr>
                </a:solidFill>
              </a:rPr>
              <a:t>Kies</a:t>
            </a:r>
            <a:r>
              <a:rPr lang="en-US" sz="1800" kern="1200" dirty="0">
                <a:solidFill>
                  <a:schemeClr val="accent2">
                    <a:lumMod val="75000"/>
                  </a:schemeClr>
                </a:solidFill>
              </a:rPr>
              <a:t> je </a:t>
            </a:r>
            <a:r>
              <a:rPr lang="en-US" sz="1800" kern="1200" dirty="0" err="1">
                <a:solidFill>
                  <a:schemeClr val="accent2">
                    <a:lumMod val="75000"/>
                  </a:schemeClr>
                </a:solidFill>
              </a:rPr>
              <a:t>doelgroep</a:t>
            </a:r>
            <a:r>
              <a:rPr lang="en-US" sz="1800" kern="1200" dirty="0">
                <a:solidFill>
                  <a:schemeClr val="accent2">
                    <a:lumMod val="75000"/>
                  </a:schemeClr>
                </a:solidFill>
              </a:rPr>
              <a:t> (</a:t>
            </a:r>
            <a:r>
              <a:rPr lang="en-US" sz="1800" kern="1200" dirty="0" err="1">
                <a:solidFill>
                  <a:schemeClr val="accent2">
                    <a:lumMod val="75000"/>
                  </a:schemeClr>
                </a:solidFill>
              </a:rPr>
              <a:t>levensf</a:t>
            </a:r>
            <a:r>
              <a:rPr lang="en-US" sz="1800" kern="1200" dirty="0" err="1">
                <a:solidFill>
                  <a:schemeClr val="bg1"/>
                </a:solidFill>
              </a:rPr>
              <a:t>ase</a:t>
            </a:r>
            <a:r>
              <a:rPr lang="en-US" sz="1800" kern="1200" dirty="0">
                <a:solidFill>
                  <a:schemeClr val="bg1"/>
                </a:solidFill>
              </a:rPr>
              <a:t>)</a:t>
            </a:r>
          </a:p>
          <a:p>
            <a:endParaRPr lang="nl-NL" dirty="0">
              <a:solidFill>
                <a:schemeClr val="accent2">
                  <a:lumMod val="75000"/>
                </a:schemeClr>
              </a:solidFill>
            </a:endParaRPr>
          </a:p>
        </p:txBody>
      </p:sp>
    </p:spTree>
    <p:extLst>
      <p:ext uri="{BB962C8B-B14F-4D97-AF65-F5344CB8AC3E}">
        <p14:creationId xmlns:p14="http://schemas.microsoft.com/office/powerpoint/2010/main" val="19663546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6"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8">
            <a:extLst>
              <a:ext uri="{FF2B5EF4-FFF2-40B4-BE49-F238E27FC236}">
                <a16:creationId xmlns:a16="http://schemas.microsoft.com/office/drawing/2014/main" id="{73796D51-E7CF-46B5-A238-32D6FD30F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8" name="Titel 1">
            <a:extLst>
              <a:ext uri="{FF2B5EF4-FFF2-40B4-BE49-F238E27FC236}">
                <a16:creationId xmlns:a16="http://schemas.microsoft.com/office/drawing/2014/main" id="{E5494C1A-1B89-4768-BA34-6665FFF76C09}"/>
              </a:ext>
            </a:extLst>
          </p:cNvPr>
          <p:cNvSpPr txBox="1">
            <a:spLocks/>
          </p:cNvSpPr>
          <p:nvPr/>
        </p:nvSpPr>
        <p:spPr>
          <a:xfrm>
            <a:off x="4287985" y="1825396"/>
            <a:ext cx="346342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b="1" dirty="0" err="1"/>
              <a:t>Belevenisgericht</a:t>
            </a:r>
            <a:endParaRPr lang="en-US" sz="1600" b="1" dirty="0"/>
          </a:p>
        </p:txBody>
      </p:sp>
      <p:sp>
        <p:nvSpPr>
          <p:cNvPr id="49" name="Titel 1">
            <a:extLst>
              <a:ext uri="{FF2B5EF4-FFF2-40B4-BE49-F238E27FC236}">
                <a16:creationId xmlns:a16="http://schemas.microsoft.com/office/drawing/2014/main" id="{1B7432F5-F9FA-4373-B286-3B1555E9905F}"/>
              </a:ext>
            </a:extLst>
          </p:cNvPr>
          <p:cNvSpPr txBox="1">
            <a:spLocks/>
          </p:cNvSpPr>
          <p:nvPr/>
        </p:nvSpPr>
        <p:spPr>
          <a:xfrm>
            <a:off x="830354" y="1824826"/>
            <a:ext cx="330460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b="1" dirty="0" err="1"/>
              <a:t>Sociaal</a:t>
            </a:r>
            <a:r>
              <a:rPr lang="en-US" sz="2000" b="1" dirty="0"/>
              <a:t> </a:t>
            </a:r>
            <a:r>
              <a:rPr lang="en-US" sz="2000" b="1" dirty="0" err="1"/>
              <a:t>gericht</a:t>
            </a:r>
            <a:endParaRPr lang="en-US" sz="1600" b="1" dirty="0"/>
          </a:p>
        </p:txBody>
      </p:sp>
      <p:sp>
        <p:nvSpPr>
          <p:cNvPr id="50" name="Titel 1">
            <a:extLst>
              <a:ext uri="{FF2B5EF4-FFF2-40B4-BE49-F238E27FC236}">
                <a16:creationId xmlns:a16="http://schemas.microsoft.com/office/drawing/2014/main" id="{40ABF39C-4C36-467F-A4C0-19AB1AA84505}"/>
              </a:ext>
            </a:extLst>
          </p:cNvPr>
          <p:cNvSpPr txBox="1">
            <a:spLocks/>
          </p:cNvSpPr>
          <p:nvPr/>
        </p:nvSpPr>
        <p:spPr>
          <a:xfrm>
            <a:off x="7870846" y="1824383"/>
            <a:ext cx="346320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b="1" dirty="0"/>
              <a:t>(</a:t>
            </a:r>
            <a:r>
              <a:rPr lang="en-US" sz="2000" b="1" dirty="0" err="1"/>
              <a:t>Artistiek</a:t>
            </a:r>
            <a:r>
              <a:rPr lang="en-US" sz="2000" b="1" dirty="0"/>
              <a:t>) </a:t>
            </a:r>
            <a:r>
              <a:rPr lang="en-US" sz="2000" b="1" dirty="0" err="1"/>
              <a:t>ambitieus</a:t>
            </a:r>
            <a:endParaRPr lang="en-US" sz="1600" b="1" dirty="0"/>
          </a:p>
        </p:txBody>
      </p:sp>
      <p:sp>
        <p:nvSpPr>
          <p:cNvPr id="51" name="Titel 1">
            <a:extLst>
              <a:ext uri="{FF2B5EF4-FFF2-40B4-BE49-F238E27FC236}">
                <a16:creationId xmlns:a16="http://schemas.microsoft.com/office/drawing/2014/main" id="{E3793664-5DF7-4319-A863-A50991CECDFC}"/>
              </a:ext>
            </a:extLst>
          </p:cNvPr>
          <p:cNvSpPr>
            <a:spLocks noGrp="1"/>
          </p:cNvSpPr>
          <p:nvPr>
            <p:ph type="title"/>
          </p:nvPr>
        </p:nvSpPr>
        <p:spPr>
          <a:xfrm>
            <a:off x="487071" y="466458"/>
            <a:ext cx="11227917" cy="1124739"/>
          </a:xfrm>
        </p:spPr>
        <p:txBody>
          <a:bodyPr vert="horz" lIns="91440" tIns="45720" rIns="91440" bIns="45720" rtlCol="0" anchor="b">
            <a:normAutofit/>
          </a:bodyPr>
          <a:lstStyle/>
          <a:p>
            <a:pPr algn="ctr">
              <a:lnSpc>
                <a:spcPct val="90000"/>
              </a:lnSpc>
            </a:pPr>
            <a:r>
              <a:rPr lang="en-US" sz="5400" b="1" dirty="0" err="1"/>
              <a:t>Cultuuridentiteiten</a:t>
            </a:r>
            <a:endParaRPr lang="en-US" sz="5400" b="1" dirty="0"/>
          </a:p>
        </p:txBody>
      </p:sp>
      <p:grpSp>
        <p:nvGrpSpPr>
          <p:cNvPr id="39" name="Groep 38">
            <a:extLst>
              <a:ext uri="{FF2B5EF4-FFF2-40B4-BE49-F238E27FC236}">
                <a16:creationId xmlns:a16="http://schemas.microsoft.com/office/drawing/2014/main" id="{9BB43300-4B6A-4055-AD94-7E417FF1EB9D}"/>
              </a:ext>
            </a:extLst>
          </p:cNvPr>
          <p:cNvGrpSpPr/>
          <p:nvPr/>
        </p:nvGrpSpPr>
        <p:grpSpPr>
          <a:xfrm>
            <a:off x="256709" y="307061"/>
            <a:ext cx="976238" cy="976238"/>
            <a:chOff x="3383365" y="5878"/>
            <a:chExt cx="1143139" cy="1143139"/>
          </a:xfrm>
        </p:grpSpPr>
        <p:sp>
          <p:nvSpPr>
            <p:cNvPr id="40" name="Ovaal 39">
              <a:extLst>
                <a:ext uri="{FF2B5EF4-FFF2-40B4-BE49-F238E27FC236}">
                  <a16:creationId xmlns:a16="http://schemas.microsoft.com/office/drawing/2014/main" id="{49D9EDC6-0BAD-4D64-9C0F-C71489A689E5}"/>
                </a:ext>
              </a:extLst>
            </p:cNvPr>
            <p:cNvSpPr/>
            <p:nvPr/>
          </p:nvSpPr>
          <p:spPr>
            <a:xfrm>
              <a:off x="3383365" y="5878"/>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Ovaal 8">
              <a:extLst>
                <a:ext uri="{FF2B5EF4-FFF2-40B4-BE49-F238E27FC236}">
                  <a16:creationId xmlns:a16="http://schemas.microsoft.com/office/drawing/2014/main" id="{FC5B90E8-4DFE-4299-BBF5-384F85144C14}"/>
                </a:ext>
              </a:extLst>
            </p:cNvPr>
            <p:cNvSpPr txBox="1"/>
            <p:nvPr/>
          </p:nvSpPr>
          <p:spPr>
            <a:xfrm>
              <a:off x="3550774" y="173287"/>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nl-NL" sz="5200" kern="1200" dirty="0"/>
                <a:t>2</a:t>
              </a:r>
            </a:p>
          </p:txBody>
        </p:sp>
      </p:grpSp>
      <p:sp>
        <p:nvSpPr>
          <p:cNvPr id="6" name="Tijdelijke aanduiding voor dianummer 5">
            <a:extLst>
              <a:ext uri="{FF2B5EF4-FFF2-40B4-BE49-F238E27FC236}">
                <a16:creationId xmlns:a16="http://schemas.microsoft.com/office/drawing/2014/main" id="{9C1165B8-113D-2EE8-C685-8DF88D3ACDC0}"/>
              </a:ext>
            </a:extLst>
          </p:cNvPr>
          <p:cNvSpPr>
            <a:spLocks noGrp="1"/>
          </p:cNvSpPr>
          <p:nvPr>
            <p:ph type="sldNum" sz="quarter" idx="12"/>
          </p:nvPr>
        </p:nvSpPr>
        <p:spPr/>
        <p:txBody>
          <a:bodyPr/>
          <a:lstStyle/>
          <a:p>
            <a:fld id="{A810D8BF-7984-46B5-8D6B-88EFD947BB0B}" type="slidenum">
              <a:rPr lang="nl-NL" smtClean="0"/>
              <a:t>42</a:t>
            </a:fld>
            <a:endParaRPr lang="nl-NL"/>
          </a:p>
        </p:txBody>
      </p:sp>
      <p:sp>
        <p:nvSpPr>
          <p:cNvPr id="7" name="Tekstvak 6">
            <a:extLst>
              <a:ext uri="{FF2B5EF4-FFF2-40B4-BE49-F238E27FC236}">
                <a16:creationId xmlns:a16="http://schemas.microsoft.com/office/drawing/2014/main" id="{E8CED950-F5D2-9333-24A4-5A9F81F1F021}"/>
              </a:ext>
            </a:extLst>
          </p:cNvPr>
          <p:cNvSpPr txBox="1"/>
          <p:nvPr/>
        </p:nvSpPr>
        <p:spPr>
          <a:xfrm>
            <a:off x="1077487" y="98241"/>
            <a:ext cx="9858337" cy="646331"/>
          </a:xfrm>
          <a:prstGeom prst="rect">
            <a:avLst/>
          </a:prstGeom>
          <a:noFill/>
        </p:spPr>
        <p:txBody>
          <a:bodyPr wrap="square">
            <a:spAutoFit/>
          </a:bodyPr>
          <a:lstStyle/>
          <a:p>
            <a:r>
              <a:rPr lang="nl-NL" sz="1800" dirty="0">
                <a:solidFill>
                  <a:schemeClr val="bg1"/>
                </a:solidFill>
              </a:rPr>
              <a:t>De 4 stappen </a:t>
            </a:r>
            <a:r>
              <a:rPr lang="nl-NL" dirty="0">
                <a:solidFill>
                  <a:schemeClr val="bg1"/>
                </a:solidFill>
              </a:rPr>
              <a:t>van Samen Slim Deelnemers Werven – 2: </a:t>
            </a:r>
            <a:r>
              <a:rPr lang="en-US" sz="1800" kern="1200" dirty="0" err="1">
                <a:solidFill>
                  <a:schemeClr val="bg1"/>
                </a:solidFill>
              </a:rPr>
              <a:t>Kies</a:t>
            </a:r>
            <a:r>
              <a:rPr lang="en-US" sz="1800" kern="1200" dirty="0">
                <a:solidFill>
                  <a:schemeClr val="bg1"/>
                </a:solidFill>
              </a:rPr>
              <a:t> je </a:t>
            </a:r>
            <a:r>
              <a:rPr lang="en-US" sz="1800" kern="1200" dirty="0" err="1">
                <a:solidFill>
                  <a:schemeClr val="bg1"/>
                </a:solidFill>
              </a:rPr>
              <a:t>doelgroep</a:t>
            </a:r>
            <a:r>
              <a:rPr lang="en-US" sz="1800" kern="1200" dirty="0">
                <a:solidFill>
                  <a:schemeClr val="bg1"/>
                </a:solidFill>
              </a:rPr>
              <a:t> (</a:t>
            </a:r>
            <a:r>
              <a:rPr lang="en-US" sz="1800" kern="1200" dirty="0" err="1">
                <a:solidFill>
                  <a:schemeClr val="bg1"/>
                </a:solidFill>
              </a:rPr>
              <a:t>levensfase</a:t>
            </a:r>
            <a:r>
              <a:rPr lang="en-US" sz="1800" kern="1200" dirty="0">
                <a:solidFill>
                  <a:schemeClr val="bg1"/>
                </a:solidFill>
              </a:rPr>
              <a:t>)</a:t>
            </a:r>
          </a:p>
          <a:p>
            <a:endParaRPr lang="nl-NL" dirty="0">
              <a:solidFill>
                <a:schemeClr val="bg1"/>
              </a:solidFill>
            </a:endParaRPr>
          </a:p>
        </p:txBody>
      </p:sp>
      <p:pic>
        <p:nvPicPr>
          <p:cNvPr id="8" name="Afbeelding 7" descr="Afbeelding met tekst, binnen, persoon, winkel&#10;&#10;Automatisch gegenereerde beschrijving">
            <a:extLst>
              <a:ext uri="{FF2B5EF4-FFF2-40B4-BE49-F238E27FC236}">
                <a16:creationId xmlns:a16="http://schemas.microsoft.com/office/drawing/2014/main" id="{9692F053-F260-11EA-EE8D-131930CD238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7946" y="2598523"/>
            <a:ext cx="10526684" cy="2219498"/>
          </a:xfrm>
          <a:prstGeom prst="rect">
            <a:avLst/>
          </a:prstGeom>
        </p:spPr>
      </p:pic>
    </p:spTree>
    <p:extLst>
      <p:ext uri="{BB962C8B-B14F-4D97-AF65-F5344CB8AC3E}">
        <p14:creationId xmlns:p14="http://schemas.microsoft.com/office/powerpoint/2010/main" val="419650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p:cNvPicPr>
            <a:picLocks/>
          </p:cNvPicPr>
          <p:nvPr/>
        </p:nvPicPr>
        <p:blipFill>
          <a:blip r:embed="rId3" cstate="screen">
            <a:extLst>
              <a:ext uri="{28A0092B-C50C-407E-A947-70E740481C1C}">
                <a14:useLocalDpi xmlns:a14="http://schemas.microsoft.com/office/drawing/2010/main" val="0"/>
              </a:ext>
            </a:extLst>
          </a:blip>
          <a:srcRect/>
          <a:stretch/>
        </p:blipFill>
        <p:spPr bwMode="auto">
          <a:xfrm>
            <a:off x="1256176" y="558739"/>
            <a:ext cx="7108534" cy="5481113"/>
          </a:xfrm>
          <a:prstGeom prst="rect">
            <a:avLst/>
          </a:prstGeom>
          <a:noFill/>
          <a:ln w="9525">
            <a:noFill/>
            <a:miter lim="800000"/>
            <a:headEnd/>
            <a:tailEnd/>
          </a:ln>
        </p:spPr>
      </p:pic>
      <p:sp>
        <p:nvSpPr>
          <p:cNvPr id="3" name="Tekstvak 2"/>
          <p:cNvSpPr txBox="1"/>
          <p:nvPr/>
        </p:nvSpPr>
        <p:spPr>
          <a:xfrm flipH="1">
            <a:off x="1065996" y="6266046"/>
            <a:ext cx="4343401" cy="369332"/>
          </a:xfrm>
          <a:prstGeom prst="rect">
            <a:avLst/>
          </a:prstGeom>
          <a:noFill/>
        </p:spPr>
        <p:txBody>
          <a:bodyPr wrap="square" rtlCol="0">
            <a:spAutoFit/>
          </a:bodyPr>
          <a:lstStyle/>
          <a:p>
            <a:r>
              <a:rPr lang="nl-NL" dirty="0"/>
              <a:t>Bron: Verenigingsmonitor 2018 LKCA</a:t>
            </a:r>
          </a:p>
        </p:txBody>
      </p:sp>
      <p:pic>
        <p:nvPicPr>
          <p:cNvPr id="10" name="Afbeelding 9">
            <a:extLst>
              <a:ext uri="{FF2B5EF4-FFF2-40B4-BE49-F238E27FC236}">
                <a16:creationId xmlns:a16="http://schemas.microsoft.com/office/drawing/2014/main" id="{93420B9D-3E12-CFE9-C9C6-8EF8FEC55B7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48581" y="2581477"/>
            <a:ext cx="1803334" cy="1743089"/>
          </a:xfrm>
          <a:prstGeom prst="rect">
            <a:avLst/>
          </a:prstGeom>
        </p:spPr>
      </p:pic>
      <p:grpSp>
        <p:nvGrpSpPr>
          <p:cNvPr id="6" name="Groep 5">
            <a:extLst>
              <a:ext uri="{FF2B5EF4-FFF2-40B4-BE49-F238E27FC236}">
                <a16:creationId xmlns:a16="http://schemas.microsoft.com/office/drawing/2014/main" id="{9BB43300-4B6A-4055-AD94-7E417FF1EB9D}"/>
              </a:ext>
            </a:extLst>
          </p:cNvPr>
          <p:cNvGrpSpPr/>
          <p:nvPr/>
        </p:nvGrpSpPr>
        <p:grpSpPr>
          <a:xfrm>
            <a:off x="256709" y="307061"/>
            <a:ext cx="976238" cy="976238"/>
            <a:chOff x="3383365" y="5878"/>
            <a:chExt cx="1143139" cy="1143139"/>
          </a:xfrm>
        </p:grpSpPr>
        <p:sp>
          <p:nvSpPr>
            <p:cNvPr id="7" name="Ovaal 6">
              <a:extLst>
                <a:ext uri="{FF2B5EF4-FFF2-40B4-BE49-F238E27FC236}">
                  <a16:creationId xmlns:a16="http://schemas.microsoft.com/office/drawing/2014/main" id="{49D9EDC6-0BAD-4D64-9C0F-C71489A689E5}"/>
                </a:ext>
              </a:extLst>
            </p:cNvPr>
            <p:cNvSpPr/>
            <p:nvPr/>
          </p:nvSpPr>
          <p:spPr>
            <a:xfrm>
              <a:off x="3383365" y="5878"/>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Ovaal 8">
              <a:extLst>
                <a:ext uri="{FF2B5EF4-FFF2-40B4-BE49-F238E27FC236}">
                  <a16:creationId xmlns:a16="http://schemas.microsoft.com/office/drawing/2014/main" id="{FC5B90E8-4DFE-4299-BBF5-384F85144C14}"/>
                </a:ext>
              </a:extLst>
            </p:cNvPr>
            <p:cNvSpPr txBox="1"/>
            <p:nvPr/>
          </p:nvSpPr>
          <p:spPr>
            <a:xfrm>
              <a:off x="3550774" y="173287"/>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nl-NL" sz="5200" kern="1200" dirty="0"/>
                <a:t>2</a:t>
              </a:r>
            </a:p>
          </p:txBody>
        </p:sp>
      </p:grpSp>
      <p:sp>
        <p:nvSpPr>
          <p:cNvPr id="5" name="Tijdelijke aanduiding voor dianummer 4">
            <a:extLst>
              <a:ext uri="{FF2B5EF4-FFF2-40B4-BE49-F238E27FC236}">
                <a16:creationId xmlns:a16="http://schemas.microsoft.com/office/drawing/2014/main" id="{5521CE37-637F-98BE-F828-D4480C0D3EC3}"/>
              </a:ext>
            </a:extLst>
          </p:cNvPr>
          <p:cNvSpPr>
            <a:spLocks noGrp="1"/>
          </p:cNvSpPr>
          <p:nvPr>
            <p:ph type="sldNum" sz="quarter" idx="12"/>
          </p:nvPr>
        </p:nvSpPr>
        <p:spPr/>
        <p:txBody>
          <a:bodyPr/>
          <a:lstStyle/>
          <a:p>
            <a:fld id="{A810D8BF-7984-46B5-8D6B-88EFD947BB0B}" type="slidenum">
              <a:rPr lang="nl-NL" smtClean="0"/>
              <a:t>43</a:t>
            </a:fld>
            <a:endParaRPr lang="nl-NL"/>
          </a:p>
        </p:txBody>
      </p:sp>
      <p:sp>
        <p:nvSpPr>
          <p:cNvPr id="9" name="Tekstvak 8">
            <a:extLst>
              <a:ext uri="{FF2B5EF4-FFF2-40B4-BE49-F238E27FC236}">
                <a16:creationId xmlns:a16="http://schemas.microsoft.com/office/drawing/2014/main" id="{45ACD6DD-CA4A-0B4D-270A-5B8A73321C00}"/>
              </a:ext>
            </a:extLst>
          </p:cNvPr>
          <p:cNvSpPr txBox="1"/>
          <p:nvPr/>
        </p:nvSpPr>
        <p:spPr>
          <a:xfrm>
            <a:off x="1077487" y="98241"/>
            <a:ext cx="9858337" cy="646331"/>
          </a:xfrm>
          <a:prstGeom prst="rect">
            <a:avLst/>
          </a:prstGeom>
          <a:noFill/>
        </p:spPr>
        <p:txBody>
          <a:bodyPr wrap="square">
            <a:spAutoFit/>
          </a:bodyPr>
          <a:lstStyle/>
          <a:p>
            <a:r>
              <a:rPr lang="nl-NL" sz="1800" dirty="0">
                <a:solidFill>
                  <a:schemeClr val="accent2">
                    <a:lumMod val="75000"/>
                  </a:schemeClr>
                </a:solidFill>
              </a:rPr>
              <a:t>De 4 stappen </a:t>
            </a:r>
            <a:r>
              <a:rPr lang="nl-NL" dirty="0">
                <a:solidFill>
                  <a:schemeClr val="accent2">
                    <a:lumMod val="75000"/>
                  </a:schemeClr>
                </a:solidFill>
              </a:rPr>
              <a:t>van Samen Slim Deelnemers Werven – 2: </a:t>
            </a:r>
            <a:r>
              <a:rPr lang="en-US" sz="1800" kern="1200" dirty="0" err="1">
                <a:solidFill>
                  <a:schemeClr val="accent2">
                    <a:lumMod val="75000"/>
                  </a:schemeClr>
                </a:solidFill>
              </a:rPr>
              <a:t>Kies</a:t>
            </a:r>
            <a:r>
              <a:rPr lang="en-US" sz="1800" kern="1200" dirty="0">
                <a:solidFill>
                  <a:schemeClr val="accent2">
                    <a:lumMod val="75000"/>
                  </a:schemeClr>
                </a:solidFill>
              </a:rPr>
              <a:t> je </a:t>
            </a:r>
            <a:r>
              <a:rPr lang="en-US" sz="1800" kern="1200" dirty="0" err="1">
                <a:solidFill>
                  <a:schemeClr val="accent2">
                    <a:lumMod val="75000"/>
                  </a:schemeClr>
                </a:solidFill>
              </a:rPr>
              <a:t>doelgroep</a:t>
            </a:r>
            <a:r>
              <a:rPr lang="en-US" sz="1800" kern="1200" dirty="0">
                <a:solidFill>
                  <a:schemeClr val="accent2">
                    <a:lumMod val="75000"/>
                  </a:schemeClr>
                </a:solidFill>
              </a:rPr>
              <a:t> (</a:t>
            </a:r>
            <a:r>
              <a:rPr lang="en-US" sz="1800" kern="1200" dirty="0" err="1">
                <a:solidFill>
                  <a:schemeClr val="accent2">
                    <a:lumMod val="75000"/>
                  </a:schemeClr>
                </a:solidFill>
              </a:rPr>
              <a:t>levensf</a:t>
            </a:r>
            <a:r>
              <a:rPr lang="en-US" sz="1800" kern="1200" dirty="0" err="1">
                <a:solidFill>
                  <a:schemeClr val="bg1"/>
                </a:solidFill>
              </a:rPr>
              <a:t>ase</a:t>
            </a:r>
            <a:r>
              <a:rPr lang="en-US" sz="1800" kern="1200" dirty="0">
                <a:solidFill>
                  <a:schemeClr val="bg1"/>
                </a:solidFill>
              </a:rPr>
              <a:t>)</a:t>
            </a:r>
          </a:p>
          <a:p>
            <a:endParaRPr lang="nl-NL" dirty="0">
              <a:solidFill>
                <a:schemeClr val="accent2">
                  <a:lumMod val="75000"/>
                </a:schemeClr>
              </a:solidFill>
            </a:endParaRPr>
          </a:p>
        </p:txBody>
      </p:sp>
    </p:spTree>
    <p:extLst>
      <p:ext uri="{BB962C8B-B14F-4D97-AF65-F5344CB8AC3E}">
        <p14:creationId xmlns:p14="http://schemas.microsoft.com/office/powerpoint/2010/main" val="730397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A6CB02C-344A-4433-8E13-359C1D391F6E}"/>
              </a:ext>
            </a:extLst>
          </p:cNvPr>
          <p:cNvSpPr>
            <a:spLocks noGrp="1"/>
          </p:cNvSpPr>
          <p:nvPr>
            <p:ph type="title"/>
          </p:nvPr>
        </p:nvSpPr>
        <p:spPr>
          <a:xfrm>
            <a:off x="1851378" y="1179151"/>
            <a:ext cx="2493217" cy="4463889"/>
          </a:xfrm>
        </p:spPr>
        <p:txBody>
          <a:bodyPr anchor="ctr">
            <a:normAutofit/>
          </a:bodyPr>
          <a:lstStyle/>
          <a:p>
            <a:r>
              <a:rPr lang="nl-NL" dirty="0"/>
              <a:t>Conclusie</a:t>
            </a:r>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9C7D9836-7269-467C-ABDE-E37302C359A3}"/>
              </a:ext>
            </a:extLst>
          </p:cNvPr>
          <p:cNvSpPr>
            <a:spLocks noGrp="1"/>
          </p:cNvSpPr>
          <p:nvPr>
            <p:ph idx="1"/>
          </p:nvPr>
        </p:nvSpPr>
        <p:spPr>
          <a:xfrm>
            <a:off x="4968745" y="307060"/>
            <a:ext cx="6341016" cy="6240495"/>
          </a:xfrm>
        </p:spPr>
        <p:txBody>
          <a:bodyPr anchor="ctr">
            <a:normAutofit/>
          </a:bodyPr>
          <a:lstStyle/>
          <a:p>
            <a:pPr marL="0" indent="0">
              <a:buNone/>
            </a:pPr>
            <a:r>
              <a:rPr lang="nl-NL" sz="2600" dirty="0"/>
              <a:t>Keuze doelgroep: </a:t>
            </a:r>
            <a:br>
              <a:rPr lang="nl-NL" sz="2600" dirty="0"/>
            </a:br>
            <a:r>
              <a:rPr lang="nl-NL" sz="2000" dirty="0"/>
              <a:t>Op wie richten we ons nieuwe / aangepaste aanbod?</a:t>
            </a:r>
          </a:p>
          <a:p>
            <a:r>
              <a:rPr lang="nl-NL" sz="2000" dirty="0"/>
              <a:t>In welke levensfase bevindt onze doelgroep zich? </a:t>
            </a:r>
            <a:br>
              <a:rPr lang="nl-NL" sz="2000" dirty="0"/>
            </a:br>
            <a:r>
              <a:rPr lang="nl-NL" sz="2000" dirty="0"/>
              <a:t>Welke kenmerken horen daarbij?</a:t>
            </a:r>
          </a:p>
          <a:p>
            <a:r>
              <a:rPr lang="nl-NL" sz="2000" dirty="0"/>
              <a:t>Welke cultuuridentiteit past bij onze deelnemers?</a:t>
            </a:r>
            <a:r>
              <a:rPr lang="nl-NL" sz="2600" dirty="0"/>
              <a:t> </a:t>
            </a:r>
            <a:br>
              <a:rPr lang="nl-NL" sz="2600" dirty="0"/>
            </a:br>
            <a:endParaRPr lang="nl-NL" sz="2600" dirty="0"/>
          </a:p>
          <a:p>
            <a:pPr marL="0" indent="0">
              <a:buNone/>
            </a:pPr>
            <a:r>
              <a:rPr lang="nl-NL" sz="2600" dirty="0"/>
              <a:t>Keuze aanbod (fase 1):</a:t>
            </a:r>
          </a:p>
          <a:p>
            <a:r>
              <a:rPr lang="nl-NL" sz="2000" dirty="0"/>
              <a:t>De belangrijkste aanpassing(en) die we gaan doorvoeren op het huidige aanbod.</a:t>
            </a:r>
            <a:br>
              <a:rPr lang="nl-NL" sz="2400" dirty="0"/>
            </a:br>
            <a:endParaRPr lang="nl-NL" sz="2400" dirty="0"/>
          </a:p>
          <a:p>
            <a:pPr marL="0" indent="0">
              <a:buNone/>
            </a:pPr>
            <a:r>
              <a:rPr lang="nl-NL" sz="1700" i="1" dirty="0"/>
              <a:t>Wat is het meest kansrijk bij werving of behoud? </a:t>
            </a:r>
            <a:endParaRPr lang="nl-NL" sz="1700" b="1" i="1" dirty="0"/>
          </a:p>
        </p:txBody>
      </p: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nvGrpSpPr>
          <p:cNvPr id="8" name="Groep 7">
            <a:extLst>
              <a:ext uri="{FF2B5EF4-FFF2-40B4-BE49-F238E27FC236}">
                <a16:creationId xmlns:a16="http://schemas.microsoft.com/office/drawing/2014/main" id="{9BB43300-4B6A-4055-AD94-7E417FF1EB9D}"/>
              </a:ext>
            </a:extLst>
          </p:cNvPr>
          <p:cNvGrpSpPr/>
          <p:nvPr/>
        </p:nvGrpSpPr>
        <p:grpSpPr>
          <a:xfrm>
            <a:off x="256709" y="307061"/>
            <a:ext cx="976238" cy="976238"/>
            <a:chOff x="3383365" y="5878"/>
            <a:chExt cx="1143139" cy="1143139"/>
          </a:xfrm>
        </p:grpSpPr>
        <p:sp>
          <p:nvSpPr>
            <p:cNvPr id="9" name="Ovaal 8">
              <a:extLst>
                <a:ext uri="{FF2B5EF4-FFF2-40B4-BE49-F238E27FC236}">
                  <a16:creationId xmlns:a16="http://schemas.microsoft.com/office/drawing/2014/main" id="{49D9EDC6-0BAD-4D64-9C0F-C71489A689E5}"/>
                </a:ext>
              </a:extLst>
            </p:cNvPr>
            <p:cNvSpPr/>
            <p:nvPr/>
          </p:nvSpPr>
          <p:spPr>
            <a:xfrm>
              <a:off x="3383365" y="5878"/>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Ovaal 8">
              <a:extLst>
                <a:ext uri="{FF2B5EF4-FFF2-40B4-BE49-F238E27FC236}">
                  <a16:creationId xmlns:a16="http://schemas.microsoft.com/office/drawing/2014/main" id="{FC5B90E8-4DFE-4299-BBF5-384F85144C14}"/>
                </a:ext>
              </a:extLst>
            </p:cNvPr>
            <p:cNvSpPr txBox="1"/>
            <p:nvPr/>
          </p:nvSpPr>
          <p:spPr>
            <a:xfrm>
              <a:off x="3550774" y="173287"/>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nl-NL" sz="5200" kern="1200" dirty="0"/>
                <a:t>2</a:t>
              </a:r>
            </a:p>
          </p:txBody>
        </p:sp>
      </p:grpSp>
      <p:sp>
        <p:nvSpPr>
          <p:cNvPr id="5" name="Tijdelijke aanduiding voor dianummer 4">
            <a:extLst>
              <a:ext uri="{FF2B5EF4-FFF2-40B4-BE49-F238E27FC236}">
                <a16:creationId xmlns:a16="http://schemas.microsoft.com/office/drawing/2014/main" id="{D1708C47-BB26-11EE-6961-FEDD574357F2}"/>
              </a:ext>
            </a:extLst>
          </p:cNvPr>
          <p:cNvSpPr>
            <a:spLocks noGrp="1"/>
          </p:cNvSpPr>
          <p:nvPr>
            <p:ph type="sldNum" sz="quarter" idx="12"/>
          </p:nvPr>
        </p:nvSpPr>
        <p:spPr/>
        <p:txBody>
          <a:bodyPr/>
          <a:lstStyle/>
          <a:p>
            <a:fld id="{A810D8BF-7984-46B5-8D6B-88EFD947BB0B}" type="slidenum">
              <a:rPr lang="nl-NL" smtClean="0"/>
              <a:t>44</a:t>
            </a:fld>
            <a:endParaRPr lang="nl-NL"/>
          </a:p>
        </p:txBody>
      </p:sp>
      <p:sp>
        <p:nvSpPr>
          <p:cNvPr id="6" name="Tekstvak 5">
            <a:extLst>
              <a:ext uri="{FF2B5EF4-FFF2-40B4-BE49-F238E27FC236}">
                <a16:creationId xmlns:a16="http://schemas.microsoft.com/office/drawing/2014/main" id="{4CBBD576-1BF5-6E3F-6B70-14B0225649A3}"/>
              </a:ext>
            </a:extLst>
          </p:cNvPr>
          <p:cNvSpPr txBox="1"/>
          <p:nvPr/>
        </p:nvSpPr>
        <p:spPr>
          <a:xfrm>
            <a:off x="1077487" y="98241"/>
            <a:ext cx="9858337" cy="646331"/>
          </a:xfrm>
          <a:prstGeom prst="rect">
            <a:avLst/>
          </a:prstGeom>
          <a:noFill/>
        </p:spPr>
        <p:txBody>
          <a:bodyPr wrap="square">
            <a:spAutoFit/>
          </a:bodyPr>
          <a:lstStyle/>
          <a:p>
            <a:r>
              <a:rPr lang="nl-NL" sz="1800" dirty="0">
                <a:solidFill>
                  <a:schemeClr val="accent2">
                    <a:lumMod val="75000"/>
                  </a:schemeClr>
                </a:solidFill>
              </a:rPr>
              <a:t>De 4 stappen </a:t>
            </a:r>
            <a:r>
              <a:rPr lang="nl-NL" dirty="0">
                <a:solidFill>
                  <a:schemeClr val="accent2">
                    <a:lumMod val="75000"/>
                  </a:schemeClr>
                </a:solidFill>
              </a:rPr>
              <a:t>van Samen Slim Deelnemers Werven – 2: </a:t>
            </a:r>
            <a:r>
              <a:rPr lang="en-US" sz="1800" kern="1200" dirty="0" err="1">
                <a:solidFill>
                  <a:schemeClr val="accent2">
                    <a:lumMod val="75000"/>
                  </a:schemeClr>
                </a:solidFill>
              </a:rPr>
              <a:t>Kies</a:t>
            </a:r>
            <a:r>
              <a:rPr lang="en-US" sz="1800" kern="1200" dirty="0">
                <a:solidFill>
                  <a:schemeClr val="accent2">
                    <a:lumMod val="75000"/>
                  </a:schemeClr>
                </a:solidFill>
              </a:rPr>
              <a:t> je </a:t>
            </a:r>
            <a:r>
              <a:rPr lang="en-US" sz="1800" kern="1200" dirty="0" err="1">
                <a:solidFill>
                  <a:schemeClr val="accent2">
                    <a:lumMod val="75000"/>
                  </a:schemeClr>
                </a:solidFill>
              </a:rPr>
              <a:t>doelgroep</a:t>
            </a:r>
            <a:r>
              <a:rPr lang="en-US" sz="1800" kern="1200" dirty="0">
                <a:solidFill>
                  <a:schemeClr val="accent2">
                    <a:lumMod val="75000"/>
                  </a:schemeClr>
                </a:solidFill>
              </a:rPr>
              <a:t> (</a:t>
            </a:r>
            <a:r>
              <a:rPr lang="en-US" sz="1800" kern="1200" dirty="0" err="1">
                <a:solidFill>
                  <a:schemeClr val="accent2">
                    <a:lumMod val="75000"/>
                  </a:schemeClr>
                </a:solidFill>
              </a:rPr>
              <a:t>levensfase</a:t>
            </a:r>
            <a:r>
              <a:rPr lang="en-US" sz="1800" kern="1200" dirty="0">
                <a:solidFill>
                  <a:schemeClr val="accent2">
                    <a:lumMod val="75000"/>
                  </a:schemeClr>
                </a:solidFill>
              </a:rPr>
              <a:t>)</a:t>
            </a:r>
          </a:p>
          <a:p>
            <a:endParaRPr lang="nl-NL" dirty="0">
              <a:solidFill>
                <a:schemeClr val="accent2">
                  <a:lumMod val="75000"/>
                </a:schemeClr>
              </a:solidFill>
            </a:endParaRPr>
          </a:p>
        </p:txBody>
      </p:sp>
    </p:spTree>
    <p:extLst>
      <p:ext uri="{BB962C8B-B14F-4D97-AF65-F5344CB8AC3E}">
        <p14:creationId xmlns:p14="http://schemas.microsoft.com/office/powerpoint/2010/main" val="3804293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nvGrpSpPr>
          <p:cNvPr id="10" name="Groep 9">
            <a:extLst>
              <a:ext uri="{FF2B5EF4-FFF2-40B4-BE49-F238E27FC236}">
                <a16:creationId xmlns:a16="http://schemas.microsoft.com/office/drawing/2014/main" id="{C8063C42-3F9F-4380-80DD-6B44DA28DC93}"/>
              </a:ext>
            </a:extLst>
          </p:cNvPr>
          <p:cNvGrpSpPr/>
          <p:nvPr/>
        </p:nvGrpSpPr>
        <p:grpSpPr>
          <a:xfrm>
            <a:off x="2064583" y="1179897"/>
            <a:ext cx="976238" cy="976238"/>
            <a:chOff x="659496" y="5909"/>
            <a:chExt cx="1143139" cy="1143139"/>
          </a:xfrm>
        </p:grpSpPr>
        <p:sp>
          <p:nvSpPr>
            <p:cNvPr id="11" name="Ovaal 10">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dirty="0"/>
                <a:t>3</a:t>
              </a:r>
            </a:p>
          </p:txBody>
        </p:sp>
      </p:grpSp>
      <p:grpSp>
        <p:nvGrpSpPr>
          <p:cNvPr id="13" name="Groep 12">
            <a:extLst>
              <a:ext uri="{FF2B5EF4-FFF2-40B4-BE49-F238E27FC236}">
                <a16:creationId xmlns:a16="http://schemas.microsoft.com/office/drawing/2014/main" id="{FC3D4A01-A8D4-46C7-A697-7B9F42F9463F}"/>
              </a:ext>
            </a:extLst>
          </p:cNvPr>
          <p:cNvGrpSpPr/>
          <p:nvPr/>
        </p:nvGrpSpPr>
        <p:grpSpPr>
          <a:xfrm>
            <a:off x="1505922" y="2347824"/>
            <a:ext cx="2093559" cy="1208175"/>
            <a:chOff x="5325" y="1314646"/>
            <a:chExt cx="2451481" cy="1965600"/>
          </a:xfrm>
        </p:grpSpPr>
        <p:sp>
          <p:nvSpPr>
            <p:cNvPr id="14" name="Bijschrift: pijl-omhoog 13">
              <a:extLst>
                <a:ext uri="{FF2B5EF4-FFF2-40B4-BE49-F238E27FC236}">
                  <a16:creationId xmlns:a16="http://schemas.microsoft.com/office/drawing/2014/main" id="{A44F0C9D-81F7-4C76-9DE4-B1F639B98A10}"/>
                </a:ext>
              </a:extLst>
            </p:cNvPr>
            <p:cNvSpPr/>
            <p:nvPr/>
          </p:nvSpPr>
          <p:spPr>
            <a:xfrm>
              <a:off x="5325" y="1314646"/>
              <a:ext cx="2451481" cy="1965600"/>
            </a:xfrm>
            <a:prstGeom prst="upArrowCallout">
              <a:avLst>
                <a:gd name="adj1" fmla="val 50000"/>
                <a:gd name="adj2" fmla="val 20000"/>
                <a:gd name="adj3" fmla="val 20000"/>
                <a:gd name="adj4" fmla="val 10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Bijschrift: pijl-omhoog 6">
              <a:extLst>
                <a:ext uri="{FF2B5EF4-FFF2-40B4-BE49-F238E27FC236}">
                  <a16:creationId xmlns:a16="http://schemas.microsoft.com/office/drawing/2014/main" id="{59E4630B-50D0-4675-B7D7-7FDEB55016EA}"/>
                </a:ext>
              </a:extLst>
            </p:cNvPr>
            <p:cNvSpPr txBox="1"/>
            <p:nvPr/>
          </p:nvSpPr>
          <p:spPr>
            <a:xfrm>
              <a:off x="5325" y="1707766"/>
              <a:ext cx="2451481" cy="15724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3376" tIns="165100" rIns="193376" bIns="165100" numCol="1" spcCol="1270" anchor="t" anchorCtr="0">
              <a:noAutofit/>
            </a:bodyPr>
            <a:lstStyle/>
            <a:p>
              <a:pPr marL="0" lvl="0" indent="0" algn="ctr" defTabSz="889000">
                <a:lnSpc>
                  <a:spcPct val="90000"/>
                </a:lnSpc>
                <a:spcBef>
                  <a:spcPct val="0"/>
                </a:spcBef>
                <a:spcAft>
                  <a:spcPct val="35000"/>
                </a:spcAft>
                <a:buNone/>
              </a:pPr>
              <a:r>
                <a:rPr lang="nl-NL" sz="2000" kern="1200" dirty="0"/>
                <a:t>Maak een persona</a:t>
              </a:r>
              <a:endParaRPr lang="en-US" sz="2000" kern="1200" dirty="0"/>
            </a:p>
          </p:txBody>
        </p:sp>
      </p:grpSp>
      <p:pic>
        <p:nvPicPr>
          <p:cNvPr id="3074" name="Picture 2">
            <a:extLst>
              <a:ext uri="{FF2B5EF4-FFF2-40B4-BE49-F238E27FC236}">
                <a16:creationId xmlns:a16="http://schemas.microsoft.com/office/drawing/2014/main" id="{81540D3B-973A-446B-B8AE-30D077808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537968" y="1029845"/>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dianummer 2">
            <a:extLst>
              <a:ext uri="{FF2B5EF4-FFF2-40B4-BE49-F238E27FC236}">
                <a16:creationId xmlns:a16="http://schemas.microsoft.com/office/drawing/2014/main" id="{985F3FA9-A23D-04AC-DD2D-5EFD1DCAD7B7}"/>
              </a:ext>
            </a:extLst>
          </p:cNvPr>
          <p:cNvSpPr>
            <a:spLocks noGrp="1"/>
          </p:cNvSpPr>
          <p:nvPr>
            <p:ph type="sldNum" sz="quarter" idx="12"/>
          </p:nvPr>
        </p:nvSpPr>
        <p:spPr/>
        <p:txBody>
          <a:bodyPr/>
          <a:lstStyle/>
          <a:p>
            <a:fld id="{A810D8BF-7984-46B5-8D6B-88EFD947BB0B}" type="slidenum">
              <a:rPr lang="nl-NL" smtClean="0"/>
              <a:t>45</a:t>
            </a:fld>
            <a:endParaRPr lang="nl-NL"/>
          </a:p>
        </p:txBody>
      </p:sp>
      <p:sp>
        <p:nvSpPr>
          <p:cNvPr id="4" name="Tekstvak 3">
            <a:extLst>
              <a:ext uri="{FF2B5EF4-FFF2-40B4-BE49-F238E27FC236}">
                <a16:creationId xmlns:a16="http://schemas.microsoft.com/office/drawing/2014/main" id="{B4D498B8-8FBB-D43E-962E-87DBEF3C29E5}"/>
              </a:ext>
            </a:extLst>
          </p:cNvPr>
          <p:cNvSpPr txBox="1"/>
          <p:nvPr/>
        </p:nvSpPr>
        <p:spPr>
          <a:xfrm>
            <a:off x="1077487" y="98241"/>
            <a:ext cx="9858337" cy="646331"/>
          </a:xfrm>
          <a:prstGeom prst="rect">
            <a:avLst/>
          </a:prstGeom>
          <a:noFill/>
        </p:spPr>
        <p:txBody>
          <a:bodyPr wrap="square">
            <a:spAutoFit/>
          </a:bodyPr>
          <a:lstStyle/>
          <a:p>
            <a:r>
              <a:rPr lang="nl-NL" sz="1800" dirty="0">
                <a:solidFill>
                  <a:schemeClr val="accent2">
                    <a:lumMod val="75000"/>
                  </a:schemeClr>
                </a:solidFill>
              </a:rPr>
              <a:t>De 4 stappen </a:t>
            </a:r>
            <a:r>
              <a:rPr lang="nl-NL" dirty="0">
                <a:solidFill>
                  <a:schemeClr val="accent2">
                    <a:lumMod val="75000"/>
                  </a:schemeClr>
                </a:solidFill>
              </a:rPr>
              <a:t>van Samen Slim Deelnemers Werven – 3: </a:t>
            </a:r>
            <a:r>
              <a:rPr lang="en-US" dirty="0">
                <a:solidFill>
                  <a:schemeClr val="accent2">
                    <a:lumMod val="75000"/>
                  </a:schemeClr>
                </a:solidFill>
              </a:rPr>
              <a:t>M</a:t>
            </a:r>
            <a:r>
              <a:rPr lang="en-US" sz="1800" kern="1200" dirty="0">
                <a:solidFill>
                  <a:schemeClr val="accent2">
                    <a:lumMod val="75000"/>
                  </a:schemeClr>
                </a:solidFill>
              </a:rPr>
              <a:t>aak </a:t>
            </a:r>
            <a:r>
              <a:rPr lang="en-US" sz="1800" kern="1200" dirty="0" err="1">
                <a:solidFill>
                  <a:schemeClr val="accent2">
                    <a:lumMod val="75000"/>
                  </a:schemeClr>
                </a:solidFill>
              </a:rPr>
              <a:t>een</a:t>
            </a:r>
            <a:r>
              <a:rPr lang="en-US" sz="1800" kern="1200" dirty="0">
                <a:solidFill>
                  <a:schemeClr val="accent2">
                    <a:lumMod val="75000"/>
                  </a:schemeClr>
                </a:solidFill>
              </a:rPr>
              <a:t> persona</a:t>
            </a:r>
          </a:p>
          <a:p>
            <a:endParaRPr lang="nl-NL" dirty="0">
              <a:solidFill>
                <a:schemeClr val="accent2">
                  <a:lumMod val="75000"/>
                </a:schemeClr>
              </a:solidFill>
            </a:endParaRPr>
          </a:p>
        </p:txBody>
      </p:sp>
    </p:spTree>
    <p:extLst>
      <p:ext uri="{BB962C8B-B14F-4D97-AF65-F5344CB8AC3E}">
        <p14:creationId xmlns:p14="http://schemas.microsoft.com/office/powerpoint/2010/main" val="3704699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8D7A772-862B-4A26-8739-D397F0F5FB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17422" y="943690"/>
            <a:ext cx="7174536" cy="5709179"/>
          </a:xfrm>
          <a:prstGeom prst="rect">
            <a:avLst/>
          </a:prstGeom>
        </p:spPr>
      </p:pic>
      <p:grpSp>
        <p:nvGrpSpPr>
          <p:cNvPr id="3" name="Groep 2">
            <a:extLst>
              <a:ext uri="{FF2B5EF4-FFF2-40B4-BE49-F238E27FC236}">
                <a16:creationId xmlns:a16="http://schemas.microsoft.com/office/drawing/2014/main" id="{C8063C42-3F9F-4380-80DD-6B44DA28DC93}"/>
              </a:ext>
            </a:extLst>
          </p:cNvPr>
          <p:cNvGrpSpPr/>
          <p:nvPr/>
        </p:nvGrpSpPr>
        <p:grpSpPr>
          <a:xfrm>
            <a:off x="254183" y="295314"/>
            <a:ext cx="976238" cy="976238"/>
            <a:chOff x="659496" y="5909"/>
            <a:chExt cx="1143139" cy="1143139"/>
          </a:xfrm>
        </p:grpSpPr>
        <p:sp>
          <p:nvSpPr>
            <p:cNvPr id="5" name="Ovaal 4">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dirty="0"/>
                <a:t>3</a:t>
              </a:r>
            </a:p>
          </p:txBody>
        </p:sp>
      </p:grpSp>
      <p:sp>
        <p:nvSpPr>
          <p:cNvPr id="7" name="Tijdelijke aanduiding voor dianummer 6">
            <a:extLst>
              <a:ext uri="{FF2B5EF4-FFF2-40B4-BE49-F238E27FC236}">
                <a16:creationId xmlns:a16="http://schemas.microsoft.com/office/drawing/2014/main" id="{227A42DC-DE6B-69E4-C73A-28F4A38A6925}"/>
              </a:ext>
            </a:extLst>
          </p:cNvPr>
          <p:cNvSpPr>
            <a:spLocks noGrp="1"/>
          </p:cNvSpPr>
          <p:nvPr>
            <p:ph type="sldNum" sz="quarter" idx="12"/>
          </p:nvPr>
        </p:nvSpPr>
        <p:spPr/>
        <p:txBody>
          <a:bodyPr/>
          <a:lstStyle/>
          <a:p>
            <a:fld id="{A810D8BF-7984-46B5-8D6B-88EFD947BB0B}" type="slidenum">
              <a:rPr lang="nl-NL" smtClean="0"/>
              <a:t>46</a:t>
            </a:fld>
            <a:endParaRPr lang="nl-NL"/>
          </a:p>
        </p:txBody>
      </p:sp>
      <p:sp>
        <p:nvSpPr>
          <p:cNvPr id="8" name="Tekstvak 7">
            <a:extLst>
              <a:ext uri="{FF2B5EF4-FFF2-40B4-BE49-F238E27FC236}">
                <a16:creationId xmlns:a16="http://schemas.microsoft.com/office/drawing/2014/main" id="{2938EB1F-B606-EBF4-E5EA-712F2ED60D99}"/>
              </a:ext>
            </a:extLst>
          </p:cNvPr>
          <p:cNvSpPr txBox="1"/>
          <p:nvPr/>
        </p:nvSpPr>
        <p:spPr>
          <a:xfrm>
            <a:off x="1077487" y="98241"/>
            <a:ext cx="9858337" cy="646331"/>
          </a:xfrm>
          <a:prstGeom prst="rect">
            <a:avLst/>
          </a:prstGeom>
          <a:noFill/>
        </p:spPr>
        <p:txBody>
          <a:bodyPr wrap="square">
            <a:spAutoFit/>
          </a:bodyPr>
          <a:lstStyle/>
          <a:p>
            <a:r>
              <a:rPr lang="nl-NL" sz="1800" dirty="0">
                <a:solidFill>
                  <a:schemeClr val="accent2">
                    <a:lumMod val="75000"/>
                  </a:schemeClr>
                </a:solidFill>
              </a:rPr>
              <a:t>De 4 stappen </a:t>
            </a:r>
            <a:r>
              <a:rPr lang="nl-NL" dirty="0">
                <a:solidFill>
                  <a:schemeClr val="accent2">
                    <a:lumMod val="75000"/>
                  </a:schemeClr>
                </a:solidFill>
              </a:rPr>
              <a:t>van Samen Slim Deelnemers Werven – 3: </a:t>
            </a:r>
            <a:r>
              <a:rPr lang="en-US" dirty="0">
                <a:solidFill>
                  <a:schemeClr val="accent2">
                    <a:lumMod val="75000"/>
                  </a:schemeClr>
                </a:solidFill>
              </a:rPr>
              <a:t>M</a:t>
            </a:r>
            <a:r>
              <a:rPr lang="en-US" sz="1800" kern="1200" dirty="0">
                <a:solidFill>
                  <a:schemeClr val="accent2">
                    <a:lumMod val="75000"/>
                  </a:schemeClr>
                </a:solidFill>
              </a:rPr>
              <a:t>aak </a:t>
            </a:r>
            <a:r>
              <a:rPr lang="en-US" sz="1800" kern="1200" dirty="0" err="1">
                <a:solidFill>
                  <a:schemeClr val="accent2">
                    <a:lumMod val="75000"/>
                  </a:schemeClr>
                </a:solidFill>
              </a:rPr>
              <a:t>een</a:t>
            </a:r>
            <a:r>
              <a:rPr lang="en-US" sz="1800" kern="1200" dirty="0">
                <a:solidFill>
                  <a:schemeClr val="accent2">
                    <a:lumMod val="75000"/>
                  </a:schemeClr>
                </a:solidFill>
              </a:rPr>
              <a:t> persona</a:t>
            </a:r>
          </a:p>
          <a:p>
            <a:endParaRPr lang="nl-NL" dirty="0">
              <a:solidFill>
                <a:schemeClr val="accent2">
                  <a:lumMod val="75000"/>
                </a:schemeClr>
              </a:solidFill>
            </a:endParaRPr>
          </a:p>
        </p:txBody>
      </p:sp>
    </p:spTree>
    <p:extLst>
      <p:ext uri="{BB962C8B-B14F-4D97-AF65-F5344CB8AC3E}">
        <p14:creationId xmlns:p14="http://schemas.microsoft.com/office/powerpoint/2010/main" val="1825110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nvGrpSpPr>
          <p:cNvPr id="10" name="Groep 9">
            <a:extLst>
              <a:ext uri="{FF2B5EF4-FFF2-40B4-BE49-F238E27FC236}">
                <a16:creationId xmlns:a16="http://schemas.microsoft.com/office/drawing/2014/main" id="{C8063C42-3F9F-4380-80DD-6B44DA28DC93}"/>
              </a:ext>
            </a:extLst>
          </p:cNvPr>
          <p:cNvGrpSpPr/>
          <p:nvPr/>
        </p:nvGrpSpPr>
        <p:grpSpPr>
          <a:xfrm>
            <a:off x="254183" y="295314"/>
            <a:ext cx="976238" cy="976238"/>
            <a:chOff x="659496" y="5909"/>
            <a:chExt cx="1143139" cy="1143139"/>
          </a:xfrm>
        </p:grpSpPr>
        <p:sp>
          <p:nvSpPr>
            <p:cNvPr id="11" name="Ovaal 10">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dirty="0"/>
                <a:t>3</a:t>
              </a:r>
            </a:p>
          </p:txBody>
        </p:sp>
      </p:grpSp>
      <p:sp>
        <p:nvSpPr>
          <p:cNvPr id="16" name="Titel 1">
            <a:extLst>
              <a:ext uri="{FF2B5EF4-FFF2-40B4-BE49-F238E27FC236}">
                <a16:creationId xmlns:a16="http://schemas.microsoft.com/office/drawing/2014/main" id="{45EAB303-99E2-4344-9E85-079DC5A2273E}"/>
              </a:ext>
            </a:extLst>
          </p:cNvPr>
          <p:cNvSpPr>
            <a:spLocks noGrp="1"/>
          </p:cNvSpPr>
          <p:nvPr>
            <p:ph type="title"/>
          </p:nvPr>
        </p:nvSpPr>
        <p:spPr>
          <a:xfrm>
            <a:off x="397150" y="442127"/>
            <a:ext cx="11237976" cy="1124739"/>
          </a:xfrm>
        </p:spPr>
        <p:txBody>
          <a:bodyPr vert="horz" lIns="91440" tIns="45720" rIns="91440" bIns="45720" rtlCol="0" anchor="b">
            <a:normAutofit/>
          </a:bodyPr>
          <a:lstStyle/>
          <a:p>
            <a:pPr algn="ctr">
              <a:lnSpc>
                <a:spcPct val="90000"/>
              </a:lnSpc>
            </a:pPr>
            <a:r>
              <a:rPr lang="en-US" sz="5400" b="1" dirty="0" err="1"/>
              <a:t>Voorbeeld</a:t>
            </a:r>
            <a:r>
              <a:rPr lang="en-US" sz="5400" b="1" dirty="0"/>
              <a:t> persona</a:t>
            </a: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rcRect/>
          <a:stretch/>
        </p:blipFill>
        <p:spPr>
          <a:xfrm>
            <a:off x="2437694" y="1567462"/>
            <a:ext cx="7719172" cy="5116490"/>
          </a:xfrm>
          <a:prstGeom prst="rect">
            <a:avLst/>
          </a:prstGeom>
        </p:spPr>
      </p:pic>
      <p:sp>
        <p:nvSpPr>
          <p:cNvPr id="4" name="Tijdelijke aanduiding voor dianummer 3">
            <a:extLst>
              <a:ext uri="{FF2B5EF4-FFF2-40B4-BE49-F238E27FC236}">
                <a16:creationId xmlns:a16="http://schemas.microsoft.com/office/drawing/2014/main" id="{2D2FC087-E268-52E2-8A88-BFB693333D8A}"/>
              </a:ext>
            </a:extLst>
          </p:cNvPr>
          <p:cNvSpPr>
            <a:spLocks noGrp="1"/>
          </p:cNvSpPr>
          <p:nvPr>
            <p:ph type="sldNum" sz="quarter" idx="12"/>
          </p:nvPr>
        </p:nvSpPr>
        <p:spPr/>
        <p:txBody>
          <a:bodyPr/>
          <a:lstStyle/>
          <a:p>
            <a:fld id="{A810D8BF-7984-46B5-8D6B-88EFD947BB0B}" type="slidenum">
              <a:rPr lang="nl-NL" smtClean="0"/>
              <a:t>47</a:t>
            </a:fld>
            <a:endParaRPr lang="nl-NL"/>
          </a:p>
        </p:txBody>
      </p:sp>
      <p:sp>
        <p:nvSpPr>
          <p:cNvPr id="5" name="Tekstvak 4">
            <a:extLst>
              <a:ext uri="{FF2B5EF4-FFF2-40B4-BE49-F238E27FC236}">
                <a16:creationId xmlns:a16="http://schemas.microsoft.com/office/drawing/2014/main" id="{3A03BD4F-5374-8200-C06B-F6F7CDDE34DD}"/>
              </a:ext>
            </a:extLst>
          </p:cNvPr>
          <p:cNvSpPr txBox="1"/>
          <p:nvPr/>
        </p:nvSpPr>
        <p:spPr>
          <a:xfrm>
            <a:off x="1077487" y="98241"/>
            <a:ext cx="9858337" cy="646331"/>
          </a:xfrm>
          <a:prstGeom prst="rect">
            <a:avLst/>
          </a:prstGeom>
          <a:noFill/>
        </p:spPr>
        <p:txBody>
          <a:bodyPr wrap="square">
            <a:spAutoFit/>
          </a:bodyPr>
          <a:lstStyle/>
          <a:p>
            <a:r>
              <a:rPr lang="nl-NL" sz="1800" dirty="0">
                <a:solidFill>
                  <a:schemeClr val="accent2">
                    <a:lumMod val="75000"/>
                  </a:schemeClr>
                </a:solidFill>
              </a:rPr>
              <a:t>De 4 stappen </a:t>
            </a:r>
            <a:r>
              <a:rPr lang="nl-NL" dirty="0">
                <a:solidFill>
                  <a:schemeClr val="accent2">
                    <a:lumMod val="75000"/>
                  </a:schemeClr>
                </a:solidFill>
              </a:rPr>
              <a:t>van Samen Slim Deelnemers Werven – 3: </a:t>
            </a:r>
            <a:r>
              <a:rPr lang="en-US" dirty="0">
                <a:solidFill>
                  <a:schemeClr val="accent2">
                    <a:lumMod val="75000"/>
                  </a:schemeClr>
                </a:solidFill>
              </a:rPr>
              <a:t>M</a:t>
            </a:r>
            <a:r>
              <a:rPr lang="en-US" sz="1800" kern="1200" dirty="0">
                <a:solidFill>
                  <a:schemeClr val="accent2">
                    <a:lumMod val="75000"/>
                  </a:schemeClr>
                </a:solidFill>
              </a:rPr>
              <a:t>aak </a:t>
            </a:r>
            <a:r>
              <a:rPr lang="en-US" sz="1800" kern="1200" dirty="0" err="1">
                <a:solidFill>
                  <a:schemeClr val="accent2">
                    <a:lumMod val="75000"/>
                  </a:schemeClr>
                </a:solidFill>
              </a:rPr>
              <a:t>een</a:t>
            </a:r>
            <a:r>
              <a:rPr lang="en-US" sz="1800" kern="1200" dirty="0">
                <a:solidFill>
                  <a:schemeClr val="accent2">
                    <a:lumMod val="75000"/>
                  </a:schemeClr>
                </a:solidFill>
              </a:rPr>
              <a:t> persona</a:t>
            </a:r>
          </a:p>
          <a:p>
            <a:endParaRPr lang="nl-NL" dirty="0">
              <a:solidFill>
                <a:schemeClr val="accent2">
                  <a:lumMod val="75000"/>
                </a:schemeClr>
              </a:solidFill>
            </a:endParaRPr>
          </a:p>
        </p:txBody>
      </p:sp>
    </p:spTree>
    <p:extLst>
      <p:ext uri="{BB962C8B-B14F-4D97-AF65-F5344CB8AC3E}">
        <p14:creationId xmlns:p14="http://schemas.microsoft.com/office/powerpoint/2010/main" val="5065802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FAD005-3949-4857-BEF3-3319130603DA}"/>
              </a:ext>
            </a:extLst>
          </p:cNvPr>
          <p:cNvSpPr>
            <a:spLocks noGrp="1"/>
          </p:cNvSpPr>
          <p:nvPr>
            <p:ph type="title"/>
          </p:nvPr>
        </p:nvSpPr>
        <p:spPr/>
        <p:txBody>
          <a:bodyPr/>
          <a:lstStyle/>
          <a:p>
            <a:pPr algn="ctr"/>
            <a:r>
              <a:rPr lang="nl-NL" dirty="0"/>
              <a:t>    De persona…</a:t>
            </a:r>
          </a:p>
        </p:txBody>
      </p:sp>
      <p:sp>
        <p:nvSpPr>
          <p:cNvPr id="3" name="Tijdelijke aanduiding voor inhoud 2">
            <a:extLst>
              <a:ext uri="{FF2B5EF4-FFF2-40B4-BE49-F238E27FC236}">
                <a16:creationId xmlns:a16="http://schemas.microsoft.com/office/drawing/2014/main" id="{ABD116F1-26F7-4B51-B1E9-2BE406D33DE3}"/>
              </a:ext>
            </a:extLst>
          </p:cNvPr>
          <p:cNvSpPr>
            <a:spLocks noGrp="1"/>
          </p:cNvSpPr>
          <p:nvPr>
            <p:ph idx="1"/>
          </p:nvPr>
        </p:nvSpPr>
        <p:spPr>
          <a:xfrm>
            <a:off x="677334" y="1625602"/>
            <a:ext cx="8596668" cy="4494784"/>
          </a:xfrm>
        </p:spPr>
        <p:txBody>
          <a:bodyPr>
            <a:normAutofit/>
          </a:bodyPr>
          <a:lstStyle/>
          <a:p>
            <a:r>
              <a:rPr lang="nl-NL" sz="2000" dirty="0"/>
              <a:t>bestaat niet echt, maar zou wel echt kunnen zijn</a:t>
            </a:r>
            <a:br>
              <a:rPr lang="nl-NL" sz="2000" dirty="0"/>
            </a:br>
            <a:endParaRPr lang="nl-NL" sz="2000" dirty="0"/>
          </a:p>
          <a:p>
            <a:r>
              <a:rPr lang="nl-NL" sz="2000" dirty="0"/>
              <a:t>is niet je </a:t>
            </a:r>
            <a:r>
              <a:rPr lang="nl-NL" sz="2000" dirty="0" err="1"/>
              <a:t>droomlid</a:t>
            </a:r>
            <a:r>
              <a:rPr lang="nl-NL" sz="2000" dirty="0"/>
              <a:t>, maar een realistische weergave van een potentieel lid</a:t>
            </a:r>
          </a:p>
          <a:p>
            <a:endParaRPr lang="nl-NL" sz="2000" dirty="0"/>
          </a:p>
          <a:p>
            <a:r>
              <a:rPr lang="nl-NL" sz="2000" dirty="0"/>
              <a:t>is geen vage abstracte beschrijving van je doelgroep, maar heeft concrete eigenschappen</a:t>
            </a:r>
          </a:p>
          <a:p>
            <a:endParaRPr lang="nl-NL" sz="2000" dirty="0"/>
          </a:p>
          <a:p>
            <a:r>
              <a:rPr lang="nl-NL" sz="2000" dirty="0"/>
              <a:t>zorgt dat je niet denkt vanuit je eigen organisatie, maar vanuit de behoeften/belemmeringen van de deelnemer</a:t>
            </a:r>
          </a:p>
        </p:txBody>
      </p:sp>
      <p:grpSp>
        <p:nvGrpSpPr>
          <p:cNvPr id="4" name="Groep 3">
            <a:extLst>
              <a:ext uri="{FF2B5EF4-FFF2-40B4-BE49-F238E27FC236}">
                <a16:creationId xmlns:a16="http://schemas.microsoft.com/office/drawing/2014/main" id="{C8063C42-3F9F-4380-80DD-6B44DA28DC93}"/>
              </a:ext>
            </a:extLst>
          </p:cNvPr>
          <p:cNvGrpSpPr/>
          <p:nvPr/>
        </p:nvGrpSpPr>
        <p:grpSpPr>
          <a:xfrm>
            <a:off x="254183" y="295314"/>
            <a:ext cx="976238" cy="976238"/>
            <a:chOff x="659496" y="5909"/>
            <a:chExt cx="1143139" cy="1143139"/>
          </a:xfrm>
        </p:grpSpPr>
        <p:sp>
          <p:nvSpPr>
            <p:cNvPr id="5" name="Ovaal 4">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dirty="0"/>
                <a:t>3</a:t>
              </a:r>
            </a:p>
          </p:txBody>
        </p:sp>
      </p:grpSp>
      <p:sp>
        <p:nvSpPr>
          <p:cNvPr id="8" name="Tijdelijke aanduiding voor dianummer 7">
            <a:extLst>
              <a:ext uri="{FF2B5EF4-FFF2-40B4-BE49-F238E27FC236}">
                <a16:creationId xmlns:a16="http://schemas.microsoft.com/office/drawing/2014/main" id="{CC7C9CCC-E0DD-87BD-20D8-05429C37F7E1}"/>
              </a:ext>
            </a:extLst>
          </p:cNvPr>
          <p:cNvSpPr>
            <a:spLocks noGrp="1"/>
          </p:cNvSpPr>
          <p:nvPr>
            <p:ph type="sldNum" sz="quarter" idx="12"/>
          </p:nvPr>
        </p:nvSpPr>
        <p:spPr/>
        <p:txBody>
          <a:bodyPr/>
          <a:lstStyle/>
          <a:p>
            <a:fld id="{A810D8BF-7984-46B5-8D6B-88EFD947BB0B}" type="slidenum">
              <a:rPr lang="nl-NL" smtClean="0"/>
              <a:t>48</a:t>
            </a:fld>
            <a:endParaRPr lang="nl-NL"/>
          </a:p>
        </p:txBody>
      </p:sp>
      <p:sp>
        <p:nvSpPr>
          <p:cNvPr id="9" name="Tekstvak 8">
            <a:extLst>
              <a:ext uri="{FF2B5EF4-FFF2-40B4-BE49-F238E27FC236}">
                <a16:creationId xmlns:a16="http://schemas.microsoft.com/office/drawing/2014/main" id="{279F501C-9456-641A-1761-9A57A040A8ED}"/>
              </a:ext>
            </a:extLst>
          </p:cNvPr>
          <p:cNvSpPr txBox="1"/>
          <p:nvPr/>
        </p:nvSpPr>
        <p:spPr>
          <a:xfrm>
            <a:off x="1077487" y="98241"/>
            <a:ext cx="9858337" cy="646331"/>
          </a:xfrm>
          <a:prstGeom prst="rect">
            <a:avLst/>
          </a:prstGeom>
          <a:noFill/>
        </p:spPr>
        <p:txBody>
          <a:bodyPr wrap="square">
            <a:spAutoFit/>
          </a:bodyPr>
          <a:lstStyle/>
          <a:p>
            <a:r>
              <a:rPr lang="nl-NL" sz="1800" dirty="0">
                <a:solidFill>
                  <a:schemeClr val="accent2">
                    <a:lumMod val="75000"/>
                  </a:schemeClr>
                </a:solidFill>
              </a:rPr>
              <a:t>De 4 stappen </a:t>
            </a:r>
            <a:r>
              <a:rPr lang="nl-NL" dirty="0">
                <a:solidFill>
                  <a:schemeClr val="accent2">
                    <a:lumMod val="75000"/>
                  </a:schemeClr>
                </a:solidFill>
              </a:rPr>
              <a:t>van Samen Slim Deelnemers Werven – 3: </a:t>
            </a:r>
            <a:r>
              <a:rPr lang="en-US" dirty="0">
                <a:solidFill>
                  <a:schemeClr val="accent2">
                    <a:lumMod val="75000"/>
                  </a:schemeClr>
                </a:solidFill>
              </a:rPr>
              <a:t>M</a:t>
            </a:r>
            <a:r>
              <a:rPr lang="en-US" sz="1800" kern="1200" dirty="0">
                <a:solidFill>
                  <a:schemeClr val="accent2">
                    <a:lumMod val="75000"/>
                  </a:schemeClr>
                </a:solidFill>
              </a:rPr>
              <a:t>aak </a:t>
            </a:r>
            <a:r>
              <a:rPr lang="en-US" sz="1800" kern="1200" dirty="0" err="1">
                <a:solidFill>
                  <a:schemeClr val="accent2">
                    <a:lumMod val="75000"/>
                  </a:schemeClr>
                </a:solidFill>
              </a:rPr>
              <a:t>een</a:t>
            </a:r>
            <a:r>
              <a:rPr lang="en-US" sz="1800" kern="1200" dirty="0">
                <a:solidFill>
                  <a:schemeClr val="accent2">
                    <a:lumMod val="75000"/>
                  </a:schemeClr>
                </a:solidFill>
              </a:rPr>
              <a:t> persona</a:t>
            </a:r>
          </a:p>
          <a:p>
            <a:endParaRPr lang="nl-NL" dirty="0">
              <a:solidFill>
                <a:schemeClr val="accent2">
                  <a:lumMod val="75000"/>
                </a:schemeClr>
              </a:solidFill>
            </a:endParaRPr>
          </a:p>
        </p:txBody>
      </p:sp>
    </p:spTree>
    <p:extLst>
      <p:ext uri="{BB962C8B-B14F-4D97-AF65-F5344CB8AC3E}">
        <p14:creationId xmlns:p14="http://schemas.microsoft.com/office/powerpoint/2010/main" val="248985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1111F825-BCE4-473A-A6F1-F9C2B9257813}"/>
              </a:ext>
            </a:extLst>
          </p:cNvPr>
          <p:cNvSpPr/>
          <p:nvPr/>
        </p:nvSpPr>
        <p:spPr>
          <a:xfrm>
            <a:off x="4163819" y="5128982"/>
            <a:ext cx="840083" cy="464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nvGrpSpPr>
          <p:cNvPr id="10" name="Groep 9">
            <a:extLst>
              <a:ext uri="{FF2B5EF4-FFF2-40B4-BE49-F238E27FC236}">
                <a16:creationId xmlns:a16="http://schemas.microsoft.com/office/drawing/2014/main" id="{C8063C42-3F9F-4380-80DD-6B44DA28DC93}"/>
              </a:ext>
            </a:extLst>
          </p:cNvPr>
          <p:cNvGrpSpPr/>
          <p:nvPr/>
        </p:nvGrpSpPr>
        <p:grpSpPr>
          <a:xfrm>
            <a:off x="2064583" y="1179897"/>
            <a:ext cx="976238" cy="976238"/>
            <a:chOff x="659496" y="5909"/>
            <a:chExt cx="1143139" cy="1143139"/>
          </a:xfrm>
        </p:grpSpPr>
        <p:sp>
          <p:nvSpPr>
            <p:cNvPr id="11" name="Ovaal 10">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dirty="0"/>
                <a:t>4</a:t>
              </a:r>
            </a:p>
          </p:txBody>
        </p:sp>
      </p:grpSp>
      <p:grpSp>
        <p:nvGrpSpPr>
          <p:cNvPr id="13" name="Groep 12">
            <a:extLst>
              <a:ext uri="{FF2B5EF4-FFF2-40B4-BE49-F238E27FC236}">
                <a16:creationId xmlns:a16="http://schemas.microsoft.com/office/drawing/2014/main" id="{FC3D4A01-A8D4-46C7-A697-7B9F42F9463F}"/>
              </a:ext>
            </a:extLst>
          </p:cNvPr>
          <p:cNvGrpSpPr/>
          <p:nvPr/>
        </p:nvGrpSpPr>
        <p:grpSpPr>
          <a:xfrm>
            <a:off x="1505922" y="2347824"/>
            <a:ext cx="2093559" cy="2844800"/>
            <a:chOff x="5325" y="1314646"/>
            <a:chExt cx="2451481" cy="1965600"/>
          </a:xfrm>
        </p:grpSpPr>
        <p:sp>
          <p:nvSpPr>
            <p:cNvPr id="14" name="Bijschrift: pijl-omhoog 13">
              <a:extLst>
                <a:ext uri="{FF2B5EF4-FFF2-40B4-BE49-F238E27FC236}">
                  <a16:creationId xmlns:a16="http://schemas.microsoft.com/office/drawing/2014/main" id="{A44F0C9D-81F7-4C76-9DE4-B1F639B98A10}"/>
                </a:ext>
              </a:extLst>
            </p:cNvPr>
            <p:cNvSpPr/>
            <p:nvPr/>
          </p:nvSpPr>
          <p:spPr>
            <a:xfrm>
              <a:off x="5325" y="1314646"/>
              <a:ext cx="2451481" cy="1965600"/>
            </a:xfrm>
            <a:prstGeom prst="upArrowCallout">
              <a:avLst>
                <a:gd name="adj1" fmla="val 50000"/>
                <a:gd name="adj2" fmla="val 20000"/>
                <a:gd name="adj3" fmla="val 20000"/>
                <a:gd name="adj4" fmla="val 10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Bijschrift: pijl-omhoog 6">
              <a:extLst>
                <a:ext uri="{FF2B5EF4-FFF2-40B4-BE49-F238E27FC236}">
                  <a16:creationId xmlns:a16="http://schemas.microsoft.com/office/drawing/2014/main" id="{59E4630B-50D0-4675-B7D7-7FDEB55016EA}"/>
                </a:ext>
              </a:extLst>
            </p:cNvPr>
            <p:cNvSpPr txBox="1"/>
            <p:nvPr/>
          </p:nvSpPr>
          <p:spPr>
            <a:xfrm>
              <a:off x="5325" y="1707766"/>
              <a:ext cx="2451481" cy="15724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3376" tIns="165100" rIns="193376" bIns="165100" numCol="1" spcCol="1270" anchor="t" anchorCtr="0">
              <a:noAutofit/>
            </a:bodyPr>
            <a:lstStyle/>
            <a:p>
              <a:pPr lvl="0" algn="ctr" defTabSz="889000">
                <a:lnSpc>
                  <a:spcPct val="90000"/>
                </a:lnSpc>
                <a:spcBef>
                  <a:spcPct val="0"/>
                </a:spcBef>
                <a:spcAft>
                  <a:spcPct val="35000"/>
                </a:spcAft>
              </a:pPr>
              <a:r>
                <a:rPr lang="nl-NL" sz="2000" dirty="0"/>
                <a:t>Bedenk een nieuw product of pas je huidige aanbod aan, met een marketingmix</a:t>
              </a:r>
              <a:endParaRPr lang="en-US" sz="2000" dirty="0"/>
            </a:p>
          </p:txBody>
        </p:sp>
      </p:grpSp>
      <p:sp>
        <p:nvSpPr>
          <p:cNvPr id="27" name="Rechthoek 26">
            <a:extLst>
              <a:ext uri="{FF2B5EF4-FFF2-40B4-BE49-F238E27FC236}">
                <a16:creationId xmlns:a16="http://schemas.microsoft.com/office/drawing/2014/main" id="{B8ADAD35-1429-4353-9B78-18A72E9652F5}"/>
              </a:ext>
            </a:extLst>
          </p:cNvPr>
          <p:cNvSpPr/>
          <p:nvPr/>
        </p:nvSpPr>
        <p:spPr>
          <a:xfrm>
            <a:off x="4335565" y="5019145"/>
            <a:ext cx="840083" cy="464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9" name="Tijdelijke aanduiding voor inhoud 2">
            <a:extLst>
              <a:ext uri="{FF2B5EF4-FFF2-40B4-BE49-F238E27FC236}">
                <a16:creationId xmlns:a16="http://schemas.microsoft.com/office/drawing/2014/main" id="{29948507-8BEE-43CA-8A5E-6AFA21F720FE}"/>
              </a:ext>
            </a:extLst>
          </p:cNvPr>
          <p:cNvSpPr>
            <a:spLocks noGrp="1"/>
          </p:cNvSpPr>
          <p:nvPr>
            <p:ph idx="1"/>
          </p:nvPr>
        </p:nvSpPr>
        <p:spPr>
          <a:xfrm>
            <a:off x="5013434" y="934637"/>
            <a:ext cx="6335970" cy="4603900"/>
          </a:xfrm>
        </p:spPr>
        <p:txBody>
          <a:bodyPr anchor="ctr">
            <a:normAutofit/>
          </a:bodyPr>
          <a:lstStyle/>
          <a:p>
            <a:r>
              <a:rPr lang="nl-NL" sz="2400" b="1" dirty="0"/>
              <a:t>Product</a:t>
            </a:r>
          </a:p>
          <a:p>
            <a:r>
              <a:rPr lang="nl-NL" sz="2400" b="1" dirty="0"/>
              <a:t>Prijs</a:t>
            </a:r>
          </a:p>
          <a:p>
            <a:r>
              <a:rPr lang="nl-NL" sz="2400" b="1" dirty="0"/>
              <a:t>Plaats</a:t>
            </a:r>
          </a:p>
          <a:p>
            <a:r>
              <a:rPr lang="nl-NL" sz="2400" b="1" dirty="0"/>
              <a:t>Personeel</a:t>
            </a:r>
          </a:p>
          <a:p>
            <a:r>
              <a:rPr lang="nl-NL" sz="2400" b="1" dirty="0"/>
              <a:t>Partners</a:t>
            </a:r>
          </a:p>
          <a:p>
            <a:r>
              <a:rPr lang="nl-NL" sz="2400" b="1" dirty="0"/>
              <a:t>Promotie</a:t>
            </a:r>
          </a:p>
          <a:p>
            <a:r>
              <a:rPr lang="nl-NL" sz="2400" b="1" dirty="0"/>
              <a:t>Propositie</a:t>
            </a:r>
          </a:p>
          <a:p>
            <a:r>
              <a:rPr lang="nl-NL" sz="2400" b="1" dirty="0"/>
              <a:t>Proces</a:t>
            </a:r>
          </a:p>
          <a:p>
            <a:r>
              <a:rPr lang="nl-NL" sz="2400" b="1" dirty="0"/>
              <a:t>Planning</a:t>
            </a:r>
          </a:p>
        </p:txBody>
      </p:sp>
      <p:sp>
        <p:nvSpPr>
          <p:cNvPr id="3" name="Tijdelijke aanduiding voor dianummer 2">
            <a:extLst>
              <a:ext uri="{FF2B5EF4-FFF2-40B4-BE49-F238E27FC236}">
                <a16:creationId xmlns:a16="http://schemas.microsoft.com/office/drawing/2014/main" id="{A2861180-BBFF-1B9B-D719-7528279A5603}"/>
              </a:ext>
            </a:extLst>
          </p:cNvPr>
          <p:cNvSpPr>
            <a:spLocks noGrp="1"/>
          </p:cNvSpPr>
          <p:nvPr>
            <p:ph type="sldNum" sz="quarter" idx="12"/>
          </p:nvPr>
        </p:nvSpPr>
        <p:spPr/>
        <p:txBody>
          <a:bodyPr/>
          <a:lstStyle/>
          <a:p>
            <a:fld id="{A810D8BF-7984-46B5-8D6B-88EFD947BB0B}" type="slidenum">
              <a:rPr lang="nl-NL" smtClean="0"/>
              <a:t>49</a:t>
            </a:fld>
            <a:endParaRPr lang="nl-NL"/>
          </a:p>
        </p:txBody>
      </p:sp>
      <p:sp>
        <p:nvSpPr>
          <p:cNvPr id="5" name="Tekstvak 4">
            <a:extLst>
              <a:ext uri="{FF2B5EF4-FFF2-40B4-BE49-F238E27FC236}">
                <a16:creationId xmlns:a16="http://schemas.microsoft.com/office/drawing/2014/main" id="{49AC64B8-4650-3257-C71E-9E492F2136A1}"/>
              </a:ext>
            </a:extLst>
          </p:cNvPr>
          <p:cNvSpPr txBox="1"/>
          <p:nvPr/>
        </p:nvSpPr>
        <p:spPr>
          <a:xfrm>
            <a:off x="1230421" y="127911"/>
            <a:ext cx="9858337" cy="923330"/>
          </a:xfrm>
          <a:prstGeom prst="rect">
            <a:avLst/>
          </a:prstGeom>
          <a:noFill/>
        </p:spPr>
        <p:txBody>
          <a:bodyPr wrap="square">
            <a:spAutoFit/>
          </a:bodyPr>
          <a:lstStyle/>
          <a:p>
            <a:r>
              <a:rPr lang="nl-NL" sz="1800" dirty="0">
                <a:solidFill>
                  <a:schemeClr val="accent2">
                    <a:lumMod val="75000"/>
                  </a:schemeClr>
                </a:solidFill>
              </a:rPr>
              <a:t>De 4 stappen </a:t>
            </a:r>
            <a:r>
              <a:rPr lang="nl-NL" dirty="0">
                <a:solidFill>
                  <a:schemeClr val="accent2">
                    <a:lumMod val="75000"/>
                  </a:schemeClr>
                </a:solidFill>
              </a:rPr>
              <a:t>van Samen Slim Deelnemers Werven – 4: </a:t>
            </a:r>
            <a:r>
              <a:rPr lang="nl-NL" sz="1800" dirty="0">
                <a:solidFill>
                  <a:schemeClr val="accent2">
                    <a:lumMod val="75000"/>
                  </a:schemeClr>
                </a:solidFill>
              </a:rPr>
              <a:t>Bedenk een nieuw product of pas je huidige aanbod aan, met een marketingmix</a:t>
            </a:r>
            <a:endParaRPr lang="en-US" sz="1800" kern="1200" dirty="0">
              <a:solidFill>
                <a:schemeClr val="accent2">
                  <a:lumMod val="75000"/>
                </a:schemeClr>
              </a:solidFill>
            </a:endParaRPr>
          </a:p>
          <a:p>
            <a:endParaRPr lang="nl-NL" dirty="0">
              <a:solidFill>
                <a:schemeClr val="accent2">
                  <a:lumMod val="75000"/>
                </a:schemeClr>
              </a:solidFill>
            </a:endParaRPr>
          </a:p>
        </p:txBody>
      </p:sp>
    </p:spTree>
    <p:extLst>
      <p:ext uri="{BB962C8B-B14F-4D97-AF65-F5344CB8AC3E}">
        <p14:creationId xmlns:p14="http://schemas.microsoft.com/office/powerpoint/2010/main" val="1045627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9C7D9836-7269-467C-ABDE-E37302C359A3}"/>
              </a:ext>
            </a:extLst>
          </p:cNvPr>
          <p:cNvSpPr>
            <a:spLocks noGrp="1"/>
          </p:cNvSpPr>
          <p:nvPr>
            <p:ph idx="1"/>
          </p:nvPr>
        </p:nvSpPr>
        <p:spPr>
          <a:xfrm>
            <a:off x="608355" y="1442595"/>
            <a:ext cx="3995266" cy="5062980"/>
          </a:xfrm>
        </p:spPr>
        <p:txBody>
          <a:bodyPr anchor="ctr">
            <a:noAutofit/>
          </a:bodyPr>
          <a:lstStyle/>
          <a:p>
            <a:r>
              <a:rPr lang="nl-NL" sz="2400" dirty="0"/>
              <a:t>Ervaring opgedaan uit cursus voor sportverenigingen</a:t>
            </a:r>
          </a:p>
          <a:p>
            <a:r>
              <a:rPr lang="nl-NL" sz="2400" dirty="0"/>
              <a:t>Cursusleiders cultuur breidt zich uit </a:t>
            </a:r>
          </a:p>
          <a:p>
            <a:r>
              <a:rPr lang="nl-NL" sz="2400" dirty="0"/>
              <a:t>Praktisch en resultaatgericht</a:t>
            </a:r>
          </a:p>
          <a:p>
            <a:r>
              <a:rPr lang="nl-NL" sz="2400" dirty="0"/>
              <a:t>Doel: afstemmen aanbod op behoeftes leden</a:t>
            </a:r>
          </a:p>
        </p:txBody>
      </p: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9" name="Afbeelding 8" descr="Afbeelding met tekening&#10;&#10;Automatisch gegenereerde beschrijving">
            <a:extLst>
              <a:ext uri="{FF2B5EF4-FFF2-40B4-BE49-F238E27FC236}">
                <a16:creationId xmlns:a16="http://schemas.microsoft.com/office/drawing/2014/main" id="{D445B831-01DB-4741-ADC1-46C13906152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3915" y="271805"/>
            <a:ext cx="5663054" cy="1906518"/>
          </a:xfrm>
          <a:prstGeom prst="rect">
            <a:avLst/>
          </a:prstGeom>
        </p:spPr>
      </p:pic>
      <p:pic>
        <p:nvPicPr>
          <p:cNvPr id="4" name="Afbeelding 3" descr="Afbeelding met tekst, kaart&#10;&#10;Automatisch gegenereerde beschrijving">
            <a:extLst>
              <a:ext uri="{FF2B5EF4-FFF2-40B4-BE49-F238E27FC236}">
                <a16:creationId xmlns:a16="http://schemas.microsoft.com/office/drawing/2014/main" id="{781C4340-CF0C-4F01-AE3A-5A184E311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2559" y="342890"/>
            <a:ext cx="5097453" cy="5505744"/>
          </a:xfrm>
          <a:prstGeom prst="rect">
            <a:avLst/>
          </a:prstGeom>
        </p:spPr>
      </p:pic>
      <p:sp>
        <p:nvSpPr>
          <p:cNvPr id="5" name="Tijdelijke aanduiding voor dianummer 4">
            <a:extLst>
              <a:ext uri="{FF2B5EF4-FFF2-40B4-BE49-F238E27FC236}">
                <a16:creationId xmlns:a16="http://schemas.microsoft.com/office/drawing/2014/main" id="{53041F20-5109-496D-5AC9-1A7832B07687}"/>
              </a:ext>
            </a:extLst>
          </p:cNvPr>
          <p:cNvSpPr>
            <a:spLocks noGrp="1"/>
          </p:cNvSpPr>
          <p:nvPr>
            <p:ph type="sldNum" sz="quarter" idx="12"/>
          </p:nvPr>
        </p:nvSpPr>
        <p:spPr/>
        <p:txBody>
          <a:bodyPr/>
          <a:lstStyle/>
          <a:p>
            <a:fld id="{A810D8BF-7984-46B5-8D6B-88EFD947BB0B}" type="slidenum">
              <a:rPr lang="nl-NL" smtClean="0"/>
              <a:t>5</a:t>
            </a:fld>
            <a:endParaRPr lang="nl-NL"/>
          </a:p>
        </p:txBody>
      </p:sp>
    </p:spTree>
    <p:extLst>
      <p:ext uri="{BB962C8B-B14F-4D97-AF65-F5344CB8AC3E}">
        <p14:creationId xmlns:p14="http://schemas.microsoft.com/office/powerpoint/2010/main" val="65947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2A67CA1-E35B-4997-ADAD-056796A8D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242" y="814810"/>
            <a:ext cx="6849805" cy="5591677"/>
          </a:xfrm>
          <a:prstGeom prst="rect">
            <a:avLst/>
          </a:prstGeom>
        </p:spPr>
      </p:pic>
      <p:sp>
        <p:nvSpPr>
          <p:cNvPr id="5" name="Tijdelijke aanduiding voor inhoud 2">
            <a:extLst>
              <a:ext uri="{FF2B5EF4-FFF2-40B4-BE49-F238E27FC236}">
                <a16:creationId xmlns:a16="http://schemas.microsoft.com/office/drawing/2014/main" id="{1CE4681E-C52F-4BCB-AFBD-0CC8EB6051F4}"/>
              </a:ext>
            </a:extLst>
          </p:cNvPr>
          <p:cNvSpPr txBox="1">
            <a:spLocks/>
          </p:cNvSpPr>
          <p:nvPr/>
        </p:nvSpPr>
        <p:spPr>
          <a:xfrm>
            <a:off x="7765230" y="1363994"/>
            <a:ext cx="2226913" cy="4130012"/>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b="1" i="1" dirty="0"/>
              <a:t>Product</a:t>
            </a:r>
          </a:p>
          <a:p>
            <a:r>
              <a:rPr lang="nl-NL" b="1" i="1" dirty="0"/>
              <a:t>Prijs</a:t>
            </a:r>
          </a:p>
          <a:p>
            <a:r>
              <a:rPr lang="nl-NL" b="1" i="1" dirty="0"/>
              <a:t>Plaats</a:t>
            </a:r>
          </a:p>
          <a:p>
            <a:r>
              <a:rPr lang="nl-NL" b="1" i="1" dirty="0"/>
              <a:t>Personeel</a:t>
            </a:r>
          </a:p>
          <a:p>
            <a:r>
              <a:rPr lang="nl-NL" b="1" i="1" dirty="0"/>
              <a:t>Partners</a:t>
            </a:r>
          </a:p>
          <a:p>
            <a:r>
              <a:rPr lang="nl-NL" b="1" i="1" dirty="0"/>
              <a:t>Promotie</a:t>
            </a:r>
          </a:p>
          <a:p>
            <a:r>
              <a:rPr lang="nl-NL" b="1" i="1" dirty="0"/>
              <a:t>Propositie</a:t>
            </a:r>
          </a:p>
          <a:p>
            <a:r>
              <a:rPr lang="nl-NL" b="1" i="1" dirty="0"/>
              <a:t>Proces</a:t>
            </a:r>
          </a:p>
          <a:p>
            <a:r>
              <a:rPr lang="nl-NL" b="1" i="1" dirty="0"/>
              <a:t>Planning</a:t>
            </a:r>
          </a:p>
        </p:txBody>
      </p:sp>
      <p:grpSp>
        <p:nvGrpSpPr>
          <p:cNvPr id="6" name="Groep 5">
            <a:extLst>
              <a:ext uri="{FF2B5EF4-FFF2-40B4-BE49-F238E27FC236}">
                <a16:creationId xmlns:a16="http://schemas.microsoft.com/office/drawing/2014/main" id="{C8063C42-3F9F-4380-80DD-6B44DA28DC93}"/>
              </a:ext>
            </a:extLst>
          </p:cNvPr>
          <p:cNvGrpSpPr/>
          <p:nvPr/>
        </p:nvGrpSpPr>
        <p:grpSpPr>
          <a:xfrm>
            <a:off x="254183" y="295314"/>
            <a:ext cx="976238" cy="976238"/>
            <a:chOff x="659496" y="5909"/>
            <a:chExt cx="1143139" cy="1143139"/>
          </a:xfrm>
        </p:grpSpPr>
        <p:sp>
          <p:nvSpPr>
            <p:cNvPr id="7" name="Ovaal 6">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dirty="0"/>
                <a:t>4</a:t>
              </a:r>
            </a:p>
          </p:txBody>
        </p:sp>
      </p:grpSp>
      <p:sp>
        <p:nvSpPr>
          <p:cNvPr id="10" name="Tijdelijke aanduiding voor dianummer 9">
            <a:extLst>
              <a:ext uri="{FF2B5EF4-FFF2-40B4-BE49-F238E27FC236}">
                <a16:creationId xmlns:a16="http://schemas.microsoft.com/office/drawing/2014/main" id="{DB3B383A-D7CA-740D-3F2F-55EF2CF099D2}"/>
              </a:ext>
            </a:extLst>
          </p:cNvPr>
          <p:cNvSpPr>
            <a:spLocks noGrp="1"/>
          </p:cNvSpPr>
          <p:nvPr>
            <p:ph type="sldNum" sz="quarter" idx="12"/>
          </p:nvPr>
        </p:nvSpPr>
        <p:spPr/>
        <p:txBody>
          <a:bodyPr/>
          <a:lstStyle/>
          <a:p>
            <a:fld id="{A810D8BF-7984-46B5-8D6B-88EFD947BB0B}" type="slidenum">
              <a:rPr lang="nl-NL" smtClean="0"/>
              <a:t>50</a:t>
            </a:fld>
            <a:endParaRPr lang="nl-NL"/>
          </a:p>
        </p:txBody>
      </p:sp>
      <p:sp>
        <p:nvSpPr>
          <p:cNvPr id="9" name="Tekstvak 8">
            <a:extLst>
              <a:ext uri="{FF2B5EF4-FFF2-40B4-BE49-F238E27FC236}">
                <a16:creationId xmlns:a16="http://schemas.microsoft.com/office/drawing/2014/main" id="{9B2651E6-78B9-DE6F-F44E-F3C585E3A850}"/>
              </a:ext>
            </a:extLst>
          </p:cNvPr>
          <p:cNvSpPr txBox="1"/>
          <p:nvPr/>
        </p:nvSpPr>
        <p:spPr>
          <a:xfrm>
            <a:off x="1230421" y="127911"/>
            <a:ext cx="9858337" cy="923330"/>
          </a:xfrm>
          <a:prstGeom prst="rect">
            <a:avLst/>
          </a:prstGeom>
          <a:noFill/>
        </p:spPr>
        <p:txBody>
          <a:bodyPr wrap="square">
            <a:spAutoFit/>
          </a:bodyPr>
          <a:lstStyle/>
          <a:p>
            <a:r>
              <a:rPr lang="nl-NL" sz="1800" dirty="0">
                <a:solidFill>
                  <a:schemeClr val="accent2">
                    <a:lumMod val="75000"/>
                  </a:schemeClr>
                </a:solidFill>
              </a:rPr>
              <a:t>De 4 stappen </a:t>
            </a:r>
            <a:r>
              <a:rPr lang="nl-NL" dirty="0">
                <a:solidFill>
                  <a:schemeClr val="accent2">
                    <a:lumMod val="75000"/>
                  </a:schemeClr>
                </a:solidFill>
              </a:rPr>
              <a:t>van Samen Slim Deelnemers Werven – 4: </a:t>
            </a:r>
            <a:r>
              <a:rPr lang="nl-NL" sz="1800" dirty="0">
                <a:solidFill>
                  <a:schemeClr val="accent2">
                    <a:lumMod val="75000"/>
                  </a:schemeClr>
                </a:solidFill>
              </a:rPr>
              <a:t>Bedenk een nieuw produ</a:t>
            </a:r>
            <a:r>
              <a:rPr lang="nl-NL" sz="1800" dirty="0">
                <a:solidFill>
                  <a:schemeClr val="bg1"/>
                </a:solidFill>
              </a:rPr>
              <a:t>ct</a:t>
            </a:r>
            <a:r>
              <a:rPr lang="nl-NL" sz="1800" dirty="0">
                <a:solidFill>
                  <a:schemeClr val="accent2">
                    <a:lumMod val="75000"/>
                  </a:schemeClr>
                </a:solidFill>
              </a:rPr>
              <a:t> </a:t>
            </a:r>
            <a:r>
              <a:rPr lang="nl-NL" sz="1800" dirty="0">
                <a:solidFill>
                  <a:schemeClr val="bg1"/>
                </a:solidFill>
              </a:rPr>
              <a:t>of pas je </a:t>
            </a:r>
            <a:r>
              <a:rPr lang="nl-NL" sz="1800" dirty="0">
                <a:solidFill>
                  <a:schemeClr val="accent2">
                    <a:lumMod val="75000"/>
                  </a:schemeClr>
                </a:solidFill>
              </a:rPr>
              <a:t>huidige aanbod aan, met een marketingmix</a:t>
            </a:r>
            <a:endParaRPr lang="en-US" sz="1800" kern="1200" dirty="0">
              <a:solidFill>
                <a:schemeClr val="accent2">
                  <a:lumMod val="75000"/>
                </a:schemeClr>
              </a:solidFill>
            </a:endParaRPr>
          </a:p>
          <a:p>
            <a:endParaRPr lang="nl-NL" dirty="0">
              <a:solidFill>
                <a:schemeClr val="accent2">
                  <a:lumMod val="75000"/>
                </a:schemeClr>
              </a:solidFill>
            </a:endParaRPr>
          </a:p>
        </p:txBody>
      </p:sp>
      <p:sp>
        <p:nvSpPr>
          <p:cNvPr id="11" name="Tekstvak 10">
            <a:extLst>
              <a:ext uri="{FF2B5EF4-FFF2-40B4-BE49-F238E27FC236}">
                <a16:creationId xmlns:a16="http://schemas.microsoft.com/office/drawing/2014/main" id="{D482F73F-2685-A732-EDF3-F0DAE5465702}"/>
              </a:ext>
            </a:extLst>
          </p:cNvPr>
          <p:cNvSpPr txBox="1"/>
          <p:nvPr/>
        </p:nvSpPr>
        <p:spPr>
          <a:xfrm>
            <a:off x="1230421" y="6526332"/>
            <a:ext cx="5803625" cy="246221"/>
          </a:xfrm>
          <a:prstGeom prst="rect">
            <a:avLst/>
          </a:prstGeom>
          <a:noFill/>
        </p:spPr>
        <p:txBody>
          <a:bodyPr wrap="square">
            <a:spAutoFit/>
          </a:bodyPr>
          <a:lstStyle/>
          <a:p>
            <a:r>
              <a:rPr lang="nl-NL" sz="1000" dirty="0">
                <a:solidFill>
                  <a:schemeClr val="accent1"/>
                </a:solidFill>
              </a:rPr>
              <a:t>Bron: Teunis </a:t>
            </a:r>
            <a:r>
              <a:rPr lang="nl-NL" sz="1000" dirty="0" err="1">
                <a:solidFill>
                  <a:schemeClr val="accent1"/>
                </a:solidFill>
              </a:rPr>
              <a:t>IJdens</a:t>
            </a:r>
            <a:r>
              <a:rPr lang="nl-NL" sz="1000" dirty="0">
                <a:solidFill>
                  <a:schemeClr val="accent1"/>
                </a:solidFill>
              </a:rPr>
              <a:t> en Jan Ensink, Voor elke beoefenaar wat </a:t>
            </a:r>
            <a:r>
              <a:rPr lang="nl-NL" sz="1000" dirty="0" err="1">
                <a:solidFill>
                  <a:schemeClr val="accent1"/>
                </a:solidFill>
              </a:rPr>
              <a:t>wils</a:t>
            </a:r>
            <a:r>
              <a:rPr lang="nl-NL" sz="1000" dirty="0">
                <a:solidFill>
                  <a:schemeClr val="accent1"/>
                </a:solidFill>
              </a:rPr>
              <a:t> (2016)</a:t>
            </a:r>
          </a:p>
        </p:txBody>
      </p:sp>
    </p:spTree>
    <p:extLst>
      <p:ext uri="{BB962C8B-B14F-4D97-AF65-F5344CB8AC3E}">
        <p14:creationId xmlns:p14="http://schemas.microsoft.com/office/powerpoint/2010/main" val="4037458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A6CB02C-344A-4433-8E13-359C1D391F6E}"/>
              </a:ext>
            </a:extLst>
          </p:cNvPr>
          <p:cNvSpPr>
            <a:spLocks noGrp="1"/>
          </p:cNvSpPr>
          <p:nvPr>
            <p:ph type="title"/>
          </p:nvPr>
        </p:nvSpPr>
        <p:spPr>
          <a:xfrm>
            <a:off x="760807" y="1179151"/>
            <a:ext cx="3583789" cy="1746929"/>
          </a:xfrm>
        </p:spPr>
        <p:txBody>
          <a:bodyPr anchor="ctr">
            <a:normAutofit/>
          </a:bodyPr>
          <a:lstStyle/>
          <a:p>
            <a:pPr algn="ctr"/>
            <a:r>
              <a:rPr lang="nl-NL" sz="2000" i="1" dirty="0"/>
              <a:t>VOORBEELD</a:t>
            </a:r>
            <a:br>
              <a:rPr lang="nl-NL" dirty="0"/>
            </a:br>
            <a:r>
              <a:rPr lang="nl-NL" dirty="0"/>
              <a:t>Fanfare</a:t>
            </a:r>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9C7D9836-7269-467C-ABDE-E37302C359A3}"/>
              </a:ext>
            </a:extLst>
          </p:cNvPr>
          <p:cNvSpPr>
            <a:spLocks noGrp="1"/>
          </p:cNvSpPr>
          <p:nvPr>
            <p:ph idx="1"/>
          </p:nvPr>
        </p:nvSpPr>
        <p:spPr>
          <a:xfrm>
            <a:off x="4901691" y="970575"/>
            <a:ext cx="6462448" cy="4916849"/>
          </a:xfrm>
        </p:spPr>
        <p:txBody>
          <a:bodyPr anchor="ctr">
            <a:normAutofit/>
          </a:bodyPr>
          <a:lstStyle/>
          <a:p>
            <a:r>
              <a:rPr lang="nl-NL" i="1" dirty="0"/>
              <a:t>“Door afnemende interesse bij de jeugd in de fanfare, kregen we steeds minder leden en nam de vergrijzing toe. </a:t>
            </a:r>
            <a:br>
              <a:rPr lang="nl-NL" i="1" dirty="0"/>
            </a:br>
            <a:r>
              <a:rPr lang="nl-NL" i="1" dirty="0"/>
              <a:t>Na een behoefteonderzoek onder onze leden en meerdere partners in de omgeving, besloten we een alliantie te vormen met een aantal andere muziekverenigingen en -groepen. </a:t>
            </a:r>
            <a:br>
              <a:rPr lang="nl-NL" i="1" dirty="0"/>
            </a:br>
            <a:r>
              <a:rPr lang="nl-NL" i="1" dirty="0"/>
              <a:t>We zijn financieel en operationeel zelfstandig, maar onze leden ontmoeten elkaar en maken muziek in één of meer van de aangesloten muziekgroepen. </a:t>
            </a:r>
            <a:br>
              <a:rPr lang="nl-NL" i="1" dirty="0"/>
            </a:br>
            <a:r>
              <a:rPr lang="nl-NL" i="1" dirty="0"/>
              <a:t>Er is speciaal aanbod voor kinderen en jongeren, terwijl de fanfare weer floreert door nieuwe aanwas vanuit de andere muziekgroepen.”</a:t>
            </a:r>
            <a:endParaRPr lang="nl-NL" b="1" i="1" dirty="0"/>
          </a:p>
        </p:txBody>
      </p: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2050" name="Picture 2" descr="Fanfare, Marching Band, Xylophone, Xilophone, Musical">
            <a:extLst>
              <a:ext uri="{FF2B5EF4-FFF2-40B4-BE49-F238E27FC236}">
                <a16:creationId xmlns:a16="http://schemas.microsoft.com/office/drawing/2014/main" id="{ABD258A0-CA93-4EEB-A216-7525A60B92B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47301" y="2898804"/>
            <a:ext cx="3410801" cy="191857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ep 8">
            <a:extLst>
              <a:ext uri="{FF2B5EF4-FFF2-40B4-BE49-F238E27FC236}">
                <a16:creationId xmlns:a16="http://schemas.microsoft.com/office/drawing/2014/main" id="{C8063C42-3F9F-4380-80DD-6B44DA28DC93}"/>
              </a:ext>
            </a:extLst>
          </p:cNvPr>
          <p:cNvGrpSpPr/>
          <p:nvPr/>
        </p:nvGrpSpPr>
        <p:grpSpPr>
          <a:xfrm>
            <a:off x="254183" y="295314"/>
            <a:ext cx="976238" cy="976238"/>
            <a:chOff x="659496" y="5909"/>
            <a:chExt cx="1143139" cy="1143139"/>
          </a:xfrm>
        </p:grpSpPr>
        <p:sp>
          <p:nvSpPr>
            <p:cNvPr id="10" name="Ovaal 9">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dirty="0"/>
                <a:t>4</a:t>
              </a:r>
            </a:p>
          </p:txBody>
        </p:sp>
      </p:grpSp>
      <p:sp>
        <p:nvSpPr>
          <p:cNvPr id="5" name="Tijdelijke aanduiding voor dianummer 4">
            <a:extLst>
              <a:ext uri="{FF2B5EF4-FFF2-40B4-BE49-F238E27FC236}">
                <a16:creationId xmlns:a16="http://schemas.microsoft.com/office/drawing/2014/main" id="{B37FBC89-C588-AF34-66D3-EB0966677E02}"/>
              </a:ext>
            </a:extLst>
          </p:cNvPr>
          <p:cNvSpPr>
            <a:spLocks noGrp="1"/>
          </p:cNvSpPr>
          <p:nvPr>
            <p:ph type="sldNum" sz="quarter" idx="12"/>
          </p:nvPr>
        </p:nvSpPr>
        <p:spPr/>
        <p:txBody>
          <a:bodyPr/>
          <a:lstStyle/>
          <a:p>
            <a:fld id="{A810D8BF-7984-46B5-8D6B-88EFD947BB0B}" type="slidenum">
              <a:rPr lang="nl-NL" smtClean="0"/>
              <a:t>51</a:t>
            </a:fld>
            <a:endParaRPr lang="nl-NL"/>
          </a:p>
        </p:txBody>
      </p:sp>
      <p:sp>
        <p:nvSpPr>
          <p:cNvPr id="6" name="Tekstvak 5">
            <a:extLst>
              <a:ext uri="{FF2B5EF4-FFF2-40B4-BE49-F238E27FC236}">
                <a16:creationId xmlns:a16="http://schemas.microsoft.com/office/drawing/2014/main" id="{CB649794-D63B-81EA-CB4D-63F0D18A6AD2}"/>
              </a:ext>
            </a:extLst>
          </p:cNvPr>
          <p:cNvSpPr txBox="1"/>
          <p:nvPr/>
        </p:nvSpPr>
        <p:spPr>
          <a:xfrm>
            <a:off x="1230421" y="127911"/>
            <a:ext cx="9858337" cy="923330"/>
          </a:xfrm>
          <a:prstGeom prst="rect">
            <a:avLst/>
          </a:prstGeom>
          <a:noFill/>
        </p:spPr>
        <p:txBody>
          <a:bodyPr wrap="square">
            <a:spAutoFit/>
          </a:bodyPr>
          <a:lstStyle/>
          <a:p>
            <a:r>
              <a:rPr lang="nl-NL" sz="1800" dirty="0">
                <a:solidFill>
                  <a:schemeClr val="accent2">
                    <a:lumMod val="75000"/>
                  </a:schemeClr>
                </a:solidFill>
              </a:rPr>
              <a:t>De 4 stappen </a:t>
            </a:r>
            <a:r>
              <a:rPr lang="nl-NL" dirty="0">
                <a:solidFill>
                  <a:schemeClr val="accent2">
                    <a:lumMod val="75000"/>
                  </a:schemeClr>
                </a:solidFill>
              </a:rPr>
              <a:t>van Samen Slim Deelnemers Werven – 4: </a:t>
            </a:r>
            <a:r>
              <a:rPr lang="nl-NL" sz="1800" dirty="0">
                <a:solidFill>
                  <a:schemeClr val="accent2">
                    <a:lumMod val="75000"/>
                  </a:schemeClr>
                </a:solidFill>
              </a:rPr>
              <a:t>Bedenk een nieuw product of pas je huidige aanbod aan, met een marketingmix</a:t>
            </a:r>
            <a:endParaRPr lang="en-US" sz="1800" kern="1200" dirty="0">
              <a:solidFill>
                <a:schemeClr val="accent2">
                  <a:lumMod val="75000"/>
                </a:schemeClr>
              </a:solidFill>
            </a:endParaRPr>
          </a:p>
          <a:p>
            <a:endParaRPr lang="nl-NL" dirty="0">
              <a:solidFill>
                <a:schemeClr val="accent2">
                  <a:lumMod val="75000"/>
                </a:schemeClr>
              </a:solidFill>
            </a:endParaRPr>
          </a:p>
        </p:txBody>
      </p:sp>
    </p:spTree>
    <p:extLst>
      <p:ext uri="{BB962C8B-B14F-4D97-AF65-F5344CB8AC3E}">
        <p14:creationId xmlns:p14="http://schemas.microsoft.com/office/powerpoint/2010/main" val="2805990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1111F825-BCE4-473A-A6F1-F9C2B9257813}"/>
              </a:ext>
            </a:extLst>
          </p:cNvPr>
          <p:cNvSpPr/>
          <p:nvPr/>
        </p:nvSpPr>
        <p:spPr>
          <a:xfrm>
            <a:off x="4163819" y="5128982"/>
            <a:ext cx="840083" cy="464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7" name="Rechthoek 26">
            <a:extLst>
              <a:ext uri="{FF2B5EF4-FFF2-40B4-BE49-F238E27FC236}">
                <a16:creationId xmlns:a16="http://schemas.microsoft.com/office/drawing/2014/main" id="{B8ADAD35-1429-4353-9B78-18A72E9652F5}"/>
              </a:ext>
            </a:extLst>
          </p:cNvPr>
          <p:cNvSpPr/>
          <p:nvPr/>
        </p:nvSpPr>
        <p:spPr>
          <a:xfrm>
            <a:off x="4335565" y="5019145"/>
            <a:ext cx="840083" cy="464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9" name="Tijdelijke aanduiding voor inhoud 2">
            <a:extLst>
              <a:ext uri="{FF2B5EF4-FFF2-40B4-BE49-F238E27FC236}">
                <a16:creationId xmlns:a16="http://schemas.microsoft.com/office/drawing/2014/main" id="{29948507-8BEE-43CA-8A5E-6AFA21F720FE}"/>
              </a:ext>
            </a:extLst>
          </p:cNvPr>
          <p:cNvSpPr>
            <a:spLocks noGrp="1"/>
          </p:cNvSpPr>
          <p:nvPr>
            <p:ph idx="1"/>
          </p:nvPr>
        </p:nvSpPr>
        <p:spPr>
          <a:xfrm>
            <a:off x="5023123" y="-71308"/>
            <a:ext cx="6341016" cy="4603900"/>
          </a:xfrm>
        </p:spPr>
        <p:txBody>
          <a:bodyPr anchor="ctr">
            <a:normAutofit/>
          </a:bodyPr>
          <a:lstStyle/>
          <a:p>
            <a:pPr fontAlgn="base"/>
            <a:r>
              <a:rPr lang="nl-NL" sz="2400" dirty="0"/>
              <a:t>Wat wil je uitstralen?</a:t>
            </a:r>
          </a:p>
          <a:p>
            <a:pPr fontAlgn="base"/>
            <a:r>
              <a:rPr lang="nl-NL" sz="2400" dirty="0"/>
              <a:t>Sluit dit aan bij je persona?</a:t>
            </a:r>
          </a:p>
          <a:p>
            <a:pPr fontAlgn="base"/>
            <a:r>
              <a:rPr lang="nl-NL" sz="2400" dirty="0"/>
              <a:t>Wie beslist?</a:t>
            </a:r>
            <a:endParaRPr lang="en-US" sz="2400" dirty="0"/>
          </a:p>
        </p:txBody>
      </p:sp>
      <p:sp>
        <p:nvSpPr>
          <p:cNvPr id="16" name="Titel 1">
            <a:extLst>
              <a:ext uri="{FF2B5EF4-FFF2-40B4-BE49-F238E27FC236}">
                <a16:creationId xmlns:a16="http://schemas.microsoft.com/office/drawing/2014/main" id="{A137DEFA-821C-4D98-8260-BD006D2CD48C}"/>
              </a:ext>
            </a:extLst>
          </p:cNvPr>
          <p:cNvSpPr>
            <a:spLocks noGrp="1"/>
          </p:cNvSpPr>
          <p:nvPr>
            <p:ph type="title"/>
          </p:nvPr>
        </p:nvSpPr>
        <p:spPr>
          <a:xfrm>
            <a:off x="1304143" y="2663110"/>
            <a:ext cx="2898881" cy="1146954"/>
          </a:xfrm>
        </p:spPr>
        <p:txBody>
          <a:bodyPr anchor="ctr">
            <a:normAutofit fontScale="90000"/>
          </a:bodyPr>
          <a:lstStyle/>
          <a:p>
            <a:r>
              <a:rPr lang="nl-NL" dirty="0"/>
              <a:t>Voorbeeld promotie</a:t>
            </a:r>
          </a:p>
        </p:txBody>
      </p:sp>
      <p:grpSp>
        <p:nvGrpSpPr>
          <p:cNvPr id="13" name="Groep 12">
            <a:extLst>
              <a:ext uri="{FF2B5EF4-FFF2-40B4-BE49-F238E27FC236}">
                <a16:creationId xmlns:a16="http://schemas.microsoft.com/office/drawing/2014/main" id="{C8063C42-3F9F-4380-80DD-6B44DA28DC93}"/>
              </a:ext>
            </a:extLst>
          </p:cNvPr>
          <p:cNvGrpSpPr/>
          <p:nvPr/>
        </p:nvGrpSpPr>
        <p:grpSpPr>
          <a:xfrm>
            <a:off x="254183" y="295314"/>
            <a:ext cx="976238" cy="976238"/>
            <a:chOff x="659496" y="5909"/>
            <a:chExt cx="1143139" cy="1143139"/>
          </a:xfrm>
        </p:grpSpPr>
        <p:sp>
          <p:nvSpPr>
            <p:cNvPr id="14" name="Ovaal 13">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dirty="0"/>
                <a:t>4</a:t>
              </a:r>
            </a:p>
          </p:txBody>
        </p:sp>
      </p:grpSp>
      <p:sp>
        <p:nvSpPr>
          <p:cNvPr id="3" name="Tijdelijke aanduiding voor dianummer 2">
            <a:extLst>
              <a:ext uri="{FF2B5EF4-FFF2-40B4-BE49-F238E27FC236}">
                <a16:creationId xmlns:a16="http://schemas.microsoft.com/office/drawing/2014/main" id="{9BC4A96C-2190-AAB3-C5B7-4C57DAC925ED}"/>
              </a:ext>
            </a:extLst>
          </p:cNvPr>
          <p:cNvSpPr>
            <a:spLocks noGrp="1"/>
          </p:cNvSpPr>
          <p:nvPr>
            <p:ph type="sldNum" sz="quarter" idx="12"/>
          </p:nvPr>
        </p:nvSpPr>
        <p:spPr/>
        <p:txBody>
          <a:bodyPr/>
          <a:lstStyle/>
          <a:p>
            <a:fld id="{A810D8BF-7984-46B5-8D6B-88EFD947BB0B}" type="slidenum">
              <a:rPr lang="nl-NL" smtClean="0"/>
              <a:t>52</a:t>
            </a:fld>
            <a:endParaRPr lang="nl-NL"/>
          </a:p>
        </p:txBody>
      </p:sp>
      <p:sp>
        <p:nvSpPr>
          <p:cNvPr id="4" name="Tekstvak 3">
            <a:extLst>
              <a:ext uri="{FF2B5EF4-FFF2-40B4-BE49-F238E27FC236}">
                <a16:creationId xmlns:a16="http://schemas.microsoft.com/office/drawing/2014/main" id="{078DB716-0E79-6299-A295-3FD061A7A9E5}"/>
              </a:ext>
            </a:extLst>
          </p:cNvPr>
          <p:cNvSpPr txBox="1"/>
          <p:nvPr/>
        </p:nvSpPr>
        <p:spPr>
          <a:xfrm>
            <a:off x="1230421" y="127911"/>
            <a:ext cx="9858337" cy="923330"/>
          </a:xfrm>
          <a:prstGeom prst="rect">
            <a:avLst/>
          </a:prstGeom>
          <a:noFill/>
        </p:spPr>
        <p:txBody>
          <a:bodyPr wrap="square">
            <a:spAutoFit/>
          </a:bodyPr>
          <a:lstStyle/>
          <a:p>
            <a:r>
              <a:rPr lang="nl-NL" sz="1800" dirty="0">
                <a:solidFill>
                  <a:schemeClr val="accent2">
                    <a:lumMod val="75000"/>
                  </a:schemeClr>
                </a:solidFill>
              </a:rPr>
              <a:t>De 4 stappen </a:t>
            </a:r>
            <a:r>
              <a:rPr lang="nl-NL" dirty="0">
                <a:solidFill>
                  <a:schemeClr val="accent2">
                    <a:lumMod val="75000"/>
                  </a:schemeClr>
                </a:solidFill>
              </a:rPr>
              <a:t>van Samen Slim Deelnemers Werven – 4: </a:t>
            </a:r>
            <a:r>
              <a:rPr lang="nl-NL" sz="1800" dirty="0">
                <a:solidFill>
                  <a:schemeClr val="accent2">
                    <a:lumMod val="75000"/>
                  </a:schemeClr>
                </a:solidFill>
              </a:rPr>
              <a:t>Bedenk een nieuw product of pas je huidige aanbod aan, met een marketingmix</a:t>
            </a:r>
            <a:endParaRPr lang="en-US" sz="1800" kern="1200" dirty="0">
              <a:solidFill>
                <a:schemeClr val="accent2">
                  <a:lumMod val="75000"/>
                </a:schemeClr>
              </a:solidFill>
            </a:endParaRPr>
          </a:p>
          <a:p>
            <a:endParaRPr lang="nl-NL" dirty="0">
              <a:solidFill>
                <a:schemeClr val="accent2">
                  <a:lumMod val="75000"/>
                </a:schemeClr>
              </a:solidFill>
            </a:endParaRPr>
          </a:p>
        </p:txBody>
      </p:sp>
      <p:pic>
        <p:nvPicPr>
          <p:cNvPr id="6" name="Afbeelding 5">
            <a:extLst>
              <a:ext uri="{FF2B5EF4-FFF2-40B4-BE49-F238E27FC236}">
                <a16:creationId xmlns:a16="http://schemas.microsoft.com/office/drawing/2014/main" id="{051F4802-92FC-ADA0-BBEA-D8508D376C4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87326" y="3403226"/>
            <a:ext cx="3399905" cy="1717964"/>
          </a:xfrm>
          <a:prstGeom prst="rect">
            <a:avLst/>
          </a:prstGeom>
        </p:spPr>
      </p:pic>
    </p:spTree>
    <p:extLst>
      <p:ext uri="{BB962C8B-B14F-4D97-AF65-F5344CB8AC3E}">
        <p14:creationId xmlns:p14="http://schemas.microsoft.com/office/powerpoint/2010/main" val="3624968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6"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8">
            <a:extLst>
              <a:ext uri="{FF2B5EF4-FFF2-40B4-BE49-F238E27FC236}">
                <a16:creationId xmlns:a16="http://schemas.microsoft.com/office/drawing/2014/main" id="{73796D51-E7CF-46B5-A238-32D6FD30F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6" name="Afbeelding 5">
            <a:extLst>
              <a:ext uri="{FF2B5EF4-FFF2-40B4-BE49-F238E27FC236}">
                <a16:creationId xmlns:a16="http://schemas.microsoft.com/office/drawing/2014/main" id="{48D21167-9832-CC67-B209-E04D50843FC7}"/>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842356" y="608215"/>
            <a:ext cx="10507287" cy="5641569"/>
          </a:xfrm>
          <a:prstGeom prst="rect">
            <a:avLst/>
          </a:prstGeom>
        </p:spPr>
      </p:pic>
      <p:grpSp>
        <p:nvGrpSpPr>
          <p:cNvPr id="42" name="Groep 41">
            <a:extLst>
              <a:ext uri="{FF2B5EF4-FFF2-40B4-BE49-F238E27FC236}">
                <a16:creationId xmlns:a16="http://schemas.microsoft.com/office/drawing/2014/main" id="{C8063C42-3F9F-4380-80DD-6B44DA28DC93}"/>
              </a:ext>
            </a:extLst>
          </p:cNvPr>
          <p:cNvGrpSpPr/>
          <p:nvPr/>
        </p:nvGrpSpPr>
        <p:grpSpPr>
          <a:xfrm>
            <a:off x="254183" y="295314"/>
            <a:ext cx="976238" cy="976238"/>
            <a:chOff x="659496" y="5909"/>
            <a:chExt cx="1143139" cy="1143139"/>
          </a:xfrm>
        </p:grpSpPr>
        <p:sp>
          <p:nvSpPr>
            <p:cNvPr id="43" name="Ovaal 42">
              <a:extLst>
                <a:ext uri="{FF2B5EF4-FFF2-40B4-BE49-F238E27FC236}">
                  <a16:creationId xmlns:a16="http://schemas.microsoft.com/office/drawing/2014/main" id="{F0D2AE01-7C04-4F47-A31F-B2D8FA0E6192}"/>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4" name="Ovaal 4">
              <a:extLst>
                <a:ext uri="{FF2B5EF4-FFF2-40B4-BE49-F238E27FC236}">
                  <a16:creationId xmlns:a16="http://schemas.microsoft.com/office/drawing/2014/main" id="{94459055-B237-484A-8F12-8EBD86F5C8FA}"/>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dirty="0"/>
                <a:t>4</a:t>
              </a:r>
            </a:p>
          </p:txBody>
        </p:sp>
      </p:grpSp>
      <p:sp>
        <p:nvSpPr>
          <p:cNvPr id="3" name="Tijdelijke aanduiding voor dianummer 2">
            <a:extLst>
              <a:ext uri="{FF2B5EF4-FFF2-40B4-BE49-F238E27FC236}">
                <a16:creationId xmlns:a16="http://schemas.microsoft.com/office/drawing/2014/main" id="{AE575607-2537-3C99-9220-0AD17541B945}"/>
              </a:ext>
            </a:extLst>
          </p:cNvPr>
          <p:cNvSpPr>
            <a:spLocks noGrp="1"/>
          </p:cNvSpPr>
          <p:nvPr>
            <p:ph type="sldNum" sz="quarter" idx="12"/>
          </p:nvPr>
        </p:nvSpPr>
        <p:spPr/>
        <p:txBody>
          <a:bodyPr/>
          <a:lstStyle/>
          <a:p>
            <a:fld id="{A810D8BF-7984-46B5-8D6B-88EFD947BB0B}" type="slidenum">
              <a:rPr lang="nl-NL" smtClean="0"/>
              <a:t>53</a:t>
            </a:fld>
            <a:endParaRPr lang="nl-NL"/>
          </a:p>
        </p:txBody>
      </p:sp>
    </p:spTree>
    <p:extLst>
      <p:ext uri="{BB962C8B-B14F-4D97-AF65-F5344CB8AC3E}">
        <p14:creationId xmlns:p14="http://schemas.microsoft.com/office/powerpoint/2010/main" val="39129384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nvGrpSpPr>
          <p:cNvPr id="35" name="Groep 34">
            <a:extLst>
              <a:ext uri="{FF2B5EF4-FFF2-40B4-BE49-F238E27FC236}">
                <a16:creationId xmlns:a16="http://schemas.microsoft.com/office/drawing/2014/main" id="{ACAD762F-7A91-4440-A0E4-5FDFF8A8C9E1}"/>
              </a:ext>
            </a:extLst>
          </p:cNvPr>
          <p:cNvGrpSpPr/>
          <p:nvPr/>
        </p:nvGrpSpPr>
        <p:grpSpPr>
          <a:xfrm>
            <a:off x="1371622" y="2218397"/>
            <a:ext cx="1143139" cy="1143139"/>
            <a:chOff x="659496" y="5909"/>
            <a:chExt cx="1143139" cy="1143139"/>
          </a:xfrm>
        </p:grpSpPr>
        <p:sp>
          <p:nvSpPr>
            <p:cNvPr id="60" name="Ovaal 59">
              <a:extLst>
                <a:ext uri="{FF2B5EF4-FFF2-40B4-BE49-F238E27FC236}">
                  <a16:creationId xmlns:a16="http://schemas.microsoft.com/office/drawing/2014/main" id="{C897CEC2-8E8F-472D-8A30-9C166E926E86}"/>
                </a:ext>
              </a:extLst>
            </p:cNvPr>
            <p:cNvSpPr/>
            <p:nvPr/>
          </p:nvSpPr>
          <p:spPr>
            <a:xfrm>
              <a:off x="659496" y="5909"/>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1" name="Ovaal 4">
              <a:extLst>
                <a:ext uri="{FF2B5EF4-FFF2-40B4-BE49-F238E27FC236}">
                  <a16:creationId xmlns:a16="http://schemas.microsoft.com/office/drawing/2014/main" id="{2DE3754D-4C8A-4D9C-BD16-C1297EAC2C42}"/>
                </a:ext>
              </a:extLst>
            </p:cNvPr>
            <p:cNvSpPr txBox="1"/>
            <p:nvPr/>
          </p:nvSpPr>
          <p:spPr>
            <a:xfrm>
              <a:off x="826905" y="173318"/>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en-US" sz="5200" kern="1200" dirty="0"/>
                <a:t>1</a:t>
              </a:r>
            </a:p>
          </p:txBody>
        </p:sp>
      </p:grpSp>
      <p:grpSp>
        <p:nvGrpSpPr>
          <p:cNvPr id="37" name="Groep 36">
            <a:extLst>
              <a:ext uri="{FF2B5EF4-FFF2-40B4-BE49-F238E27FC236}">
                <a16:creationId xmlns:a16="http://schemas.microsoft.com/office/drawing/2014/main" id="{AF22FFD3-38F0-4A39-8DD1-EFA605891AFE}"/>
              </a:ext>
            </a:extLst>
          </p:cNvPr>
          <p:cNvGrpSpPr/>
          <p:nvPr/>
        </p:nvGrpSpPr>
        <p:grpSpPr>
          <a:xfrm>
            <a:off x="717451" y="3527134"/>
            <a:ext cx="2451481" cy="1965600"/>
            <a:chOff x="5325" y="1314646"/>
            <a:chExt cx="2451481" cy="1965600"/>
          </a:xfrm>
        </p:grpSpPr>
        <p:sp>
          <p:nvSpPr>
            <p:cNvPr id="58" name="Bijschrift: pijl-omhoog 57">
              <a:extLst>
                <a:ext uri="{FF2B5EF4-FFF2-40B4-BE49-F238E27FC236}">
                  <a16:creationId xmlns:a16="http://schemas.microsoft.com/office/drawing/2014/main" id="{5CB74364-78D8-4C93-AB48-B62E787A8173}"/>
                </a:ext>
              </a:extLst>
            </p:cNvPr>
            <p:cNvSpPr/>
            <p:nvPr/>
          </p:nvSpPr>
          <p:spPr>
            <a:xfrm>
              <a:off x="5325" y="1314646"/>
              <a:ext cx="2451481" cy="1965600"/>
            </a:xfrm>
            <a:prstGeom prst="upArrowCallout">
              <a:avLst>
                <a:gd name="adj1" fmla="val 50000"/>
                <a:gd name="adj2" fmla="val 20000"/>
                <a:gd name="adj3" fmla="val 20000"/>
                <a:gd name="adj4" fmla="val 10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9" name="Bijschrift: pijl-omhoog 6">
              <a:extLst>
                <a:ext uri="{FF2B5EF4-FFF2-40B4-BE49-F238E27FC236}">
                  <a16:creationId xmlns:a16="http://schemas.microsoft.com/office/drawing/2014/main" id="{B11CF188-4CCB-45BD-9AC3-90C9DD9685A7}"/>
                </a:ext>
              </a:extLst>
            </p:cNvPr>
            <p:cNvSpPr txBox="1"/>
            <p:nvPr/>
          </p:nvSpPr>
          <p:spPr>
            <a:xfrm>
              <a:off x="5325" y="1707766"/>
              <a:ext cx="2451481" cy="15724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3376" tIns="165100" rIns="193376" bIns="165100" numCol="1" spcCol="1270" anchor="t" anchorCtr="0">
              <a:noAutofit/>
            </a:bodyPr>
            <a:lstStyle/>
            <a:p>
              <a:pPr marL="0" lvl="0" indent="0" algn="ctr" defTabSz="889000">
                <a:lnSpc>
                  <a:spcPct val="90000"/>
                </a:lnSpc>
                <a:spcBef>
                  <a:spcPct val="0"/>
                </a:spcBef>
                <a:spcAft>
                  <a:spcPct val="35000"/>
                </a:spcAft>
                <a:buNone/>
              </a:pPr>
              <a:r>
                <a:rPr lang="nl-NL" sz="2000" kern="1200" dirty="0"/>
                <a:t>Analyseer</a:t>
              </a:r>
              <a:endParaRPr lang="en-US" sz="2000" kern="1200" dirty="0"/>
            </a:p>
          </p:txBody>
        </p:sp>
      </p:grpSp>
      <p:grpSp>
        <p:nvGrpSpPr>
          <p:cNvPr id="39" name="Groep 38">
            <a:extLst>
              <a:ext uri="{FF2B5EF4-FFF2-40B4-BE49-F238E27FC236}">
                <a16:creationId xmlns:a16="http://schemas.microsoft.com/office/drawing/2014/main" id="{5D2C00BF-A296-4D65-B644-4B778E993B8A}"/>
              </a:ext>
            </a:extLst>
          </p:cNvPr>
          <p:cNvGrpSpPr/>
          <p:nvPr/>
        </p:nvGrpSpPr>
        <p:grpSpPr>
          <a:xfrm>
            <a:off x="4095491" y="2218366"/>
            <a:ext cx="1143139" cy="1143139"/>
            <a:chOff x="3383365" y="5878"/>
            <a:chExt cx="1143139" cy="1143139"/>
          </a:xfrm>
        </p:grpSpPr>
        <p:sp>
          <p:nvSpPr>
            <p:cNvPr id="56" name="Ovaal 55">
              <a:extLst>
                <a:ext uri="{FF2B5EF4-FFF2-40B4-BE49-F238E27FC236}">
                  <a16:creationId xmlns:a16="http://schemas.microsoft.com/office/drawing/2014/main" id="{14619C55-A24B-4F7F-B364-6CD84B35B037}"/>
                </a:ext>
              </a:extLst>
            </p:cNvPr>
            <p:cNvSpPr/>
            <p:nvPr/>
          </p:nvSpPr>
          <p:spPr>
            <a:xfrm>
              <a:off x="3383365" y="5878"/>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7" name="Ovaal 8">
              <a:extLst>
                <a:ext uri="{FF2B5EF4-FFF2-40B4-BE49-F238E27FC236}">
                  <a16:creationId xmlns:a16="http://schemas.microsoft.com/office/drawing/2014/main" id="{86B7418C-13E1-4849-84C6-2682EC636513}"/>
                </a:ext>
              </a:extLst>
            </p:cNvPr>
            <p:cNvSpPr txBox="1"/>
            <p:nvPr/>
          </p:nvSpPr>
          <p:spPr>
            <a:xfrm>
              <a:off x="3550774" y="173287"/>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nl-NL" sz="5200" kern="1200"/>
                <a:t>2</a:t>
              </a:r>
            </a:p>
          </p:txBody>
        </p:sp>
      </p:grpSp>
      <p:grpSp>
        <p:nvGrpSpPr>
          <p:cNvPr id="41" name="Groep 40">
            <a:extLst>
              <a:ext uri="{FF2B5EF4-FFF2-40B4-BE49-F238E27FC236}">
                <a16:creationId xmlns:a16="http://schemas.microsoft.com/office/drawing/2014/main" id="{39EF65CE-92F7-4733-9140-73FF18F78034}"/>
              </a:ext>
            </a:extLst>
          </p:cNvPr>
          <p:cNvGrpSpPr/>
          <p:nvPr/>
        </p:nvGrpSpPr>
        <p:grpSpPr>
          <a:xfrm>
            <a:off x="3441319" y="3527101"/>
            <a:ext cx="2451481" cy="1965600"/>
            <a:chOff x="2729193" y="1314613"/>
            <a:chExt cx="2451481" cy="1965600"/>
          </a:xfrm>
        </p:grpSpPr>
        <p:sp>
          <p:nvSpPr>
            <p:cNvPr id="54" name="Bijschrift: pijl-omhoog 53">
              <a:extLst>
                <a:ext uri="{FF2B5EF4-FFF2-40B4-BE49-F238E27FC236}">
                  <a16:creationId xmlns:a16="http://schemas.microsoft.com/office/drawing/2014/main" id="{56C06066-EABC-4AC6-91C4-DAE5A51C0EDB}"/>
                </a:ext>
              </a:extLst>
            </p:cNvPr>
            <p:cNvSpPr/>
            <p:nvPr/>
          </p:nvSpPr>
          <p:spPr>
            <a:xfrm>
              <a:off x="2729193" y="1314613"/>
              <a:ext cx="2451481" cy="1965600"/>
            </a:xfrm>
            <a:prstGeom prst="upArrowCallout">
              <a:avLst>
                <a:gd name="adj1" fmla="val 50000"/>
                <a:gd name="adj2" fmla="val 20000"/>
                <a:gd name="adj3" fmla="val 20000"/>
                <a:gd name="adj4" fmla="val 10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5" name="Bijschrift: pijl-omhoog 10">
              <a:extLst>
                <a:ext uri="{FF2B5EF4-FFF2-40B4-BE49-F238E27FC236}">
                  <a16:creationId xmlns:a16="http://schemas.microsoft.com/office/drawing/2014/main" id="{8D295CF4-5538-43B9-BA39-0463741E5E69}"/>
                </a:ext>
              </a:extLst>
            </p:cNvPr>
            <p:cNvSpPr txBox="1"/>
            <p:nvPr/>
          </p:nvSpPr>
          <p:spPr>
            <a:xfrm>
              <a:off x="2729193" y="1707733"/>
              <a:ext cx="2451481" cy="15724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3376" tIns="165100" rIns="193376" bIns="165100" numCol="1" spcCol="1270" anchor="t" anchorCtr="0">
              <a:noAutofit/>
            </a:bodyPr>
            <a:lstStyle/>
            <a:p>
              <a:pPr marL="0" lvl="0" indent="0" algn="ctr" defTabSz="889000">
                <a:lnSpc>
                  <a:spcPct val="90000"/>
                </a:lnSpc>
                <a:spcBef>
                  <a:spcPct val="0"/>
                </a:spcBef>
                <a:spcAft>
                  <a:spcPct val="35000"/>
                </a:spcAft>
                <a:buNone/>
              </a:pPr>
              <a:r>
                <a:rPr lang="en-US" sz="2000" kern="1200" dirty="0"/>
                <a:t>Kies je doelgroep (levensfase)</a:t>
              </a:r>
            </a:p>
          </p:txBody>
        </p:sp>
      </p:grpSp>
      <p:grpSp>
        <p:nvGrpSpPr>
          <p:cNvPr id="42" name="Groep 41">
            <a:extLst>
              <a:ext uri="{FF2B5EF4-FFF2-40B4-BE49-F238E27FC236}">
                <a16:creationId xmlns:a16="http://schemas.microsoft.com/office/drawing/2014/main" id="{A4268D9C-ECB9-4FAD-9B18-377F5C7B3E0A}"/>
              </a:ext>
            </a:extLst>
          </p:cNvPr>
          <p:cNvGrpSpPr/>
          <p:nvPr/>
        </p:nvGrpSpPr>
        <p:grpSpPr>
          <a:xfrm>
            <a:off x="6819359" y="2218380"/>
            <a:ext cx="1143139" cy="1143139"/>
            <a:chOff x="6107233" y="5892"/>
            <a:chExt cx="1143139" cy="1143139"/>
          </a:xfrm>
        </p:grpSpPr>
        <p:sp>
          <p:nvSpPr>
            <p:cNvPr id="52" name="Ovaal 51">
              <a:extLst>
                <a:ext uri="{FF2B5EF4-FFF2-40B4-BE49-F238E27FC236}">
                  <a16:creationId xmlns:a16="http://schemas.microsoft.com/office/drawing/2014/main" id="{FA7DED79-FFD2-4FF6-A069-7A4B70655A97}"/>
                </a:ext>
              </a:extLst>
            </p:cNvPr>
            <p:cNvSpPr/>
            <p:nvPr/>
          </p:nvSpPr>
          <p:spPr>
            <a:xfrm>
              <a:off x="6107233" y="5892"/>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Ovaal 12">
              <a:extLst>
                <a:ext uri="{FF2B5EF4-FFF2-40B4-BE49-F238E27FC236}">
                  <a16:creationId xmlns:a16="http://schemas.microsoft.com/office/drawing/2014/main" id="{A9F1192A-2D07-48D5-A66D-2B419DD51131}"/>
                </a:ext>
              </a:extLst>
            </p:cNvPr>
            <p:cNvSpPr txBox="1"/>
            <p:nvPr/>
          </p:nvSpPr>
          <p:spPr>
            <a:xfrm>
              <a:off x="6274642" y="173301"/>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nl-NL" sz="5200" kern="1200"/>
                <a:t>3</a:t>
              </a:r>
            </a:p>
          </p:txBody>
        </p:sp>
      </p:grpSp>
      <p:grpSp>
        <p:nvGrpSpPr>
          <p:cNvPr id="43" name="Groep 42">
            <a:extLst>
              <a:ext uri="{FF2B5EF4-FFF2-40B4-BE49-F238E27FC236}">
                <a16:creationId xmlns:a16="http://schemas.microsoft.com/office/drawing/2014/main" id="{D21E6D62-D315-44BB-9A45-F8872F37291B}"/>
              </a:ext>
            </a:extLst>
          </p:cNvPr>
          <p:cNvGrpSpPr/>
          <p:nvPr/>
        </p:nvGrpSpPr>
        <p:grpSpPr>
          <a:xfrm>
            <a:off x="6165188" y="3527134"/>
            <a:ext cx="2451481" cy="1965600"/>
            <a:chOff x="5453062" y="1314646"/>
            <a:chExt cx="2451481" cy="1965600"/>
          </a:xfrm>
        </p:grpSpPr>
        <p:sp>
          <p:nvSpPr>
            <p:cNvPr id="50" name="Bijschrift: pijl-omhoog 49">
              <a:extLst>
                <a:ext uri="{FF2B5EF4-FFF2-40B4-BE49-F238E27FC236}">
                  <a16:creationId xmlns:a16="http://schemas.microsoft.com/office/drawing/2014/main" id="{3BD57D29-361A-41D9-988F-577970FB1E83}"/>
                </a:ext>
              </a:extLst>
            </p:cNvPr>
            <p:cNvSpPr/>
            <p:nvPr/>
          </p:nvSpPr>
          <p:spPr>
            <a:xfrm>
              <a:off x="5453062" y="1314646"/>
              <a:ext cx="2451481" cy="1965600"/>
            </a:xfrm>
            <a:prstGeom prst="upArrowCallout">
              <a:avLst>
                <a:gd name="adj1" fmla="val 50000"/>
                <a:gd name="adj2" fmla="val 20000"/>
                <a:gd name="adj3" fmla="val 20000"/>
                <a:gd name="adj4" fmla="val 10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1" name="Bijschrift: pijl-omhoog 14">
              <a:extLst>
                <a:ext uri="{FF2B5EF4-FFF2-40B4-BE49-F238E27FC236}">
                  <a16:creationId xmlns:a16="http://schemas.microsoft.com/office/drawing/2014/main" id="{423C2517-0852-4C34-B002-EF11B6321BE3}"/>
                </a:ext>
              </a:extLst>
            </p:cNvPr>
            <p:cNvSpPr txBox="1"/>
            <p:nvPr/>
          </p:nvSpPr>
          <p:spPr>
            <a:xfrm>
              <a:off x="5453062" y="1707766"/>
              <a:ext cx="2451481" cy="15724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3376" tIns="165100" rIns="193376" bIns="165100" numCol="1" spcCol="1270" anchor="t" anchorCtr="0">
              <a:noAutofit/>
            </a:bodyPr>
            <a:lstStyle/>
            <a:p>
              <a:pPr marL="0" lvl="0" indent="0" algn="ctr" defTabSz="889000">
                <a:lnSpc>
                  <a:spcPct val="90000"/>
                </a:lnSpc>
                <a:spcBef>
                  <a:spcPct val="0"/>
                </a:spcBef>
                <a:spcAft>
                  <a:spcPct val="35000"/>
                </a:spcAft>
                <a:buNone/>
              </a:pPr>
              <a:r>
                <a:rPr lang="en-US" sz="2000" kern="1200" dirty="0"/>
                <a:t>Maak een persona</a:t>
              </a:r>
            </a:p>
          </p:txBody>
        </p:sp>
      </p:grpSp>
      <p:grpSp>
        <p:nvGrpSpPr>
          <p:cNvPr id="44" name="Groep 43">
            <a:extLst>
              <a:ext uri="{FF2B5EF4-FFF2-40B4-BE49-F238E27FC236}">
                <a16:creationId xmlns:a16="http://schemas.microsoft.com/office/drawing/2014/main" id="{FCC1B898-7526-4473-8258-682DDF33D958}"/>
              </a:ext>
            </a:extLst>
          </p:cNvPr>
          <p:cNvGrpSpPr/>
          <p:nvPr/>
        </p:nvGrpSpPr>
        <p:grpSpPr>
          <a:xfrm>
            <a:off x="9543228" y="2218380"/>
            <a:ext cx="1143139" cy="1143139"/>
            <a:chOff x="8831102" y="5892"/>
            <a:chExt cx="1143139" cy="1143139"/>
          </a:xfrm>
        </p:grpSpPr>
        <p:sp>
          <p:nvSpPr>
            <p:cNvPr id="48" name="Ovaal 47">
              <a:extLst>
                <a:ext uri="{FF2B5EF4-FFF2-40B4-BE49-F238E27FC236}">
                  <a16:creationId xmlns:a16="http://schemas.microsoft.com/office/drawing/2014/main" id="{1B7449A3-3A85-4CBB-935C-75FC494F862A}"/>
                </a:ext>
              </a:extLst>
            </p:cNvPr>
            <p:cNvSpPr/>
            <p:nvPr/>
          </p:nvSpPr>
          <p:spPr>
            <a:xfrm>
              <a:off x="8831102" y="5892"/>
              <a:ext cx="1143139" cy="114313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Ovaal 16">
              <a:extLst>
                <a:ext uri="{FF2B5EF4-FFF2-40B4-BE49-F238E27FC236}">
                  <a16:creationId xmlns:a16="http://schemas.microsoft.com/office/drawing/2014/main" id="{30D7A297-D420-4C13-B16B-44BBAE6D22BB}"/>
                </a:ext>
              </a:extLst>
            </p:cNvPr>
            <p:cNvSpPr txBox="1"/>
            <p:nvPr/>
          </p:nvSpPr>
          <p:spPr>
            <a:xfrm>
              <a:off x="8998511" y="173301"/>
              <a:ext cx="808321" cy="80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360" tIns="44360" rIns="44360" bIns="44360" numCol="1" spcCol="1270" anchor="ctr" anchorCtr="0">
              <a:noAutofit/>
            </a:bodyPr>
            <a:lstStyle/>
            <a:p>
              <a:pPr marL="0" lvl="0" indent="0" algn="ctr" defTabSz="2311400">
                <a:lnSpc>
                  <a:spcPct val="90000"/>
                </a:lnSpc>
                <a:spcBef>
                  <a:spcPct val="0"/>
                </a:spcBef>
                <a:spcAft>
                  <a:spcPct val="35000"/>
                </a:spcAft>
                <a:buNone/>
              </a:pPr>
              <a:r>
                <a:rPr lang="nl-NL" sz="5200" kern="1200"/>
                <a:t>4</a:t>
              </a:r>
            </a:p>
          </p:txBody>
        </p:sp>
      </p:grpSp>
      <p:grpSp>
        <p:nvGrpSpPr>
          <p:cNvPr id="45" name="Groep 44">
            <a:extLst>
              <a:ext uri="{FF2B5EF4-FFF2-40B4-BE49-F238E27FC236}">
                <a16:creationId xmlns:a16="http://schemas.microsoft.com/office/drawing/2014/main" id="{0E763144-95A7-4C76-BC6E-EAD70B54C565}"/>
              </a:ext>
            </a:extLst>
          </p:cNvPr>
          <p:cNvGrpSpPr/>
          <p:nvPr/>
        </p:nvGrpSpPr>
        <p:grpSpPr>
          <a:xfrm>
            <a:off x="8889057" y="3527134"/>
            <a:ext cx="2451481" cy="1965600"/>
            <a:chOff x="8176931" y="1314646"/>
            <a:chExt cx="2451481" cy="1965600"/>
          </a:xfrm>
        </p:grpSpPr>
        <p:sp>
          <p:nvSpPr>
            <p:cNvPr id="46" name="Bijschrift: pijl-omhoog 45">
              <a:extLst>
                <a:ext uri="{FF2B5EF4-FFF2-40B4-BE49-F238E27FC236}">
                  <a16:creationId xmlns:a16="http://schemas.microsoft.com/office/drawing/2014/main" id="{C734D501-0260-4316-AFEF-A167B3DD0114}"/>
                </a:ext>
              </a:extLst>
            </p:cNvPr>
            <p:cNvSpPr/>
            <p:nvPr/>
          </p:nvSpPr>
          <p:spPr>
            <a:xfrm>
              <a:off x="8176931" y="1314646"/>
              <a:ext cx="2451481" cy="1965600"/>
            </a:xfrm>
            <a:prstGeom prst="upArrowCallout">
              <a:avLst>
                <a:gd name="adj1" fmla="val 50000"/>
                <a:gd name="adj2" fmla="val 20000"/>
                <a:gd name="adj3" fmla="val 20000"/>
                <a:gd name="adj4" fmla="val 10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7" name="Bijschrift: pijl-omhoog 18">
              <a:extLst>
                <a:ext uri="{FF2B5EF4-FFF2-40B4-BE49-F238E27FC236}">
                  <a16:creationId xmlns:a16="http://schemas.microsoft.com/office/drawing/2014/main" id="{F12E0B80-DB19-461D-AB39-34934757B384}"/>
                </a:ext>
              </a:extLst>
            </p:cNvPr>
            <p:cNvSpPr txBox="1"/>
            <p:nvPr/>
          </p:nvSpPr>
          <p:spPr>
            <a:xfrm>
              <a:off x="8176931" y="1707766"/>
              <a:ext cx="2451481" cy="15724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3376" tIns="165100" rIns="193376" bIns="165100" numCol="1" spcCol="1270" anchor="t" anchorCtr="0">
              <a:noAutofit/>
            </a:bodyPr>
            <a:lstStyle/>
            <a:p>
              <a:pPr marL="0" lvl="0" indent="0" algn="ctr" defTabSz="889000">
                <a:lnSpc>
                  <a:spcPct val="90000"/>
                </a:lnSpc>
                <a:spcBef>
                  <a:spcPct val="0"/>
                </a:spcBef>
                <a:spcAft>
                  <a:spcPct val="35000"/>
                </a:spcAft>
                <a:buNone/>
              </a:pPr>
              <a:r>
                <a:rPr lang="nl-NL" sz="2000" kern="1200" dirty="0"/>
                <a:t>Bedenk een nieuw product of pas je huidige aanbod aan, met een marketingmix</a:t>
              </a:r>
              <a:endParaRPr lang="en-US" sz="2000" kern="1200" dirty="0"/>
            </a:p>
          </p:txBody>
        </p:sp>
      </p:grpSp>
      <p:pic>
        <p:nvPicPr>
          <p:cNvPr id="62" name="Picture 2" descr="Afbeeldingsresultaat voor analyse .png">
            <a:extLst>
              <a:ext uri="{FF2B5EF4-FFF2-40B4-BE49-F238E27FC236}">
                <a16:creationId xmlns:a16="http://schemas.microsoft.com/office/drawing/2014/main" id="{E5C405EE-FC31-4093-A7D8-63945B3C3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22" y="4470414"/>
            <a:ext cx="995676" cy="99567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Afbeeldingsresultaat voor doelgroep png">
            <a:extLst>
              <a:ext uri="{FF2B5EF4-FFF2-40B4-BE49-F238E27FC236}">
                <a16:creationId xmlns:a16="http://schemas.microsoft.com/office/drawing/2014/main" id="{859A149C-9A07-4072-9877-484C379B984A}"/>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89822" y="4731213"/>
            <a:ext cx="963846" cy="73487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Gerelateerde afbeelding">
            <a:extLst>
              <a:ext uri="{FF2B5EF4-FFF2-40B4-BE49-F238E27FC236}">
                <a16:creationId xmlns:a16="http://schemas.microsoft.com/office/drawing/2014/main" id="{223D18B0-62BA-474A-AD52-D4054FBA08A9}"/>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94352" y="4522609"/>
            <a:ext cx="554339" cy="970092"/>
          </a:xfrm>
          <a:prstGeom prst="rect">
            <a:avLst/>
          </a:prstGeom>
          <a:noFill/>
          <a:extLst>
            <a:ext uri="{909E8E84-426E-40DD-AFC4-6F175D3DCCD1}">
              <a14:hiddenFill xmlns:a14="http://schemas.microsoft.com/office/drawing/2010/main">
                <a:solidFill>
                  <a:srgbClr val="FFFFFF"/>
                </a:solidFill>
              </a14:hiddenFill>
            </a:ext>
          </a:extLst>
        </p:spPr>
      </p:pic>
      <p:sp>
        <p:nvSpPr>
          <p:cNvPr id="65" name="Titel 1">
            <a:extLst>
              <a:ext uri="{FF2B5EF4-FFF2-40B4-BE49-F238E27FC236}">
                <a16:creationId xmlns:a16="http://schemas.microsoft.com/office/drawing/2014/main" id="{4BAFEB33-B138-4C77-99B9-7BAB48D4A3E0}"/>
              </a:ext>
            </a:extLst>
          </p:cNvPr>
          <p:cNvSpPr>
            <a:spLocks noGrp="1"/>
          </p:cNvSpPr>
          <p:nvPr>
            <p:ph type="title"/>
          </p:nvPr>
        </p:nvSpPr>
        <p:spPr>
          <a:xfrm>
            <a:off x="1141347" y="698677"/>
            <a:ext cx="10623086" cy="1068929"/>
          </a:xfrm>
        </p:spPr>
        <p:txBody>
          <a:bodyPr anchor="ctr">
            <a:normAutofit/>
          </a:bodyPr>
          <a:lstStyle/>
          <a:p>
            <a:pPr algn="ctr"/>
            <a:r>
              <a:rPr lang="nl-NL" dirty="0"/>
              <a:t>De 4 stappen van </a:t>
            </a:r>
            <a:r>
              <a:rPr lang="nl-NL" i="1" dirty="0"/>
              <a:t>Samen Slim Deelnemers Werven</a:t>
            </a:r>
          </a:p>
        </p:txBody>
      </p:sp>
      <p:sp>
        <p:nvSpPr>
          <p:cNvPr id="3" name="Tijdelijke aanduiding voor dianummer 2">
            <a:extLst>
              <a:ext uri="{FF2B5EF4-FFF2-40B4-BE49-F238E27FC236}">
                <a16:creationId xmlns:a16="http://schemas.microsoft.com/office/drawing/2014/main" id="{B3CA1EDD-F624-812D-8F19-715DBBF589B6}"/>
              </a:ext>
            </a:extLst>
          </p:cNvPr>
          <p:cNvSpPr>
            <a:spLocks noGrp="1"/>
          </p:cNvSpPr>
          <p:nvPr>
            <p:ph type="sldNum" sz="quarter" idx="12"/>
          </p:nvPr>
        </p:nvSpPr>
        <p:spPr/>
        <p:txBody>
          <a:bodyPr/>
          <a:lstStyle/>
          <a:p>
            <a:fld id="{A810D8BF-7984-46B5-8D6B-88EFD947BB0B}" type="slidenum">
              <a:rPr lang="nl-NL" smtClean="0"/>
              <a:t>54</a:t>
            </a:fld>
            <a:endParaRPr lang="nl-NL"/>
          </a:p>
        </p:txBody>
      </p:sp>
    </p:spTree>
    <p:extLst>
      <p:ext uri="{BB962C8B-B14F-4D97-AF65-F5344CB8AC3E}">
        <p14:creationId xmlns:p14="http://schemas.microsoft.com/office/powerpoint/2010/main" val="2068023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8" name="Afbeelding 7" descr="Afbeelding met tekening&#10;&#10;Automatisch gegenereerde beschrijving">
            <a:extLst>
              <a:ext uri="{FF2B5EF4-FFF2-40B4-BE49-F238E27FC236}">
                <a16:creationId xmlns:a16="http://schemas.microsoft.com/office/drawing/2014/main" id="{D4246738-2BF1-4F13-A332-EDE9B493756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91487" y="1890750"/>
            <a:ext cx="3842936" cy="1293759"/>
          </a:xfrm>
          <a:prstGeom prst="rect">
            <a:avLst/>
          </a:prstGeom>
        </p:spPr>
      </p:pic>
      <p:sp>
        <p:nvSpPr>
          <p:cNvPr id="4" name="Tijdelijke aanduiding voor dianummer 3">
            <a:extLst>
              <a:ext uri="{FF2B5EF4-FFF2-40B4-BE49-F238E27FC236}">
                <a16:creationId xmlns:a16="http://schemas.microsoft.com/office/drawing/2014/main" id="{806EE95C-E424-15F0-F167-AA40799BC2AE}"/>
              </a:ext>
            </a:extLst>
          </p:cNvPr>
          <p:cNvSpPr>
            <a:spLocks noGrp="1"/>
          </p:cNvSpPr>
          <p:nvPr>
            <p:ph type="sldNum" sz="quarter" idx="12"/>
          </p:nvPr>
        </p:nvSpPr>
        <p:spPr/>
        <p:txBody>
          <a:bodyPr/>
          <a:lstStyle/>
          <a:p>
            <a:fld id="{A810D8BF-7984-46B5-8D6B-88EFD947BB0B}" type="slidenum">
              <a:rPr lang="nl-NL" smtClean="0"/>
              <a:t>55</a:t>
            </a:fld>
            <a:endParaRPr lang="nl-NL"/>
          </a:p>
        </p:txBody>
      </p:sp>
      <p:sp>
        <p:nvSpPr>
          <p:cNvPr id="9" name="Titel 3">
            <a:extLst>
              <a:ext uri="{FF2B5EF4-FFF2-40B4-BE49-F238E27FC236}">
                <a16:creationId xmlns:a16="http://schemas.microsoft.com/office/drawing/2014/main" id="{BC3D9597-61A3-0E63-CA7F-48F070D9F4B9}"/>
              </a:ext>
            </a:extLst>
          </p:cNvPr>
          <p:cNvSpPr>
            <a:spLocks noGrp="1"/>
          </p:cNvSpPr>
          <p:nvPr>
            <p:ph type="title"/>
          </p:nvPr>
        </p:nvSpPr>
        <p:spPr>
          <a:xfrm>
            <a:off x="5110280" y="1722121"/>
            <a:ext cx="7761626" cy="2291079"/>
          </a:xfrm>
          <a:prstGeom prst="rect">
            <a:avLst/>
          </a:prstGeom>
        </p:spPr>
        <p:txBody>
          <a:bodyPr vert="horz" lIns="91440" tIns="45720" rIns="91440" bIns="45720" rtlCol="0" anchor="b">
            <a:noAutofit/>
          </a:bodyPr>
          <a:lstStyle/>
          <a:p>
            <a:pPr>
              <a:lnSpc>
                <a:spcPct val="90000"/>
              </a:lnSpc>
            </a:pPr>
            <a:r>
              <a:rPr lang="en-US" altLang="nl-NL" sz="4000" b="1" dirty="0" err="1">
                <a:solidFill>
                  <a:schemeClr val="accent2">
                    <a:lumMod val="75000"/>
                  </a:schemeClr>
                </a:solidFill>
              </a:rPr>
              <a:t>Vragen</a:t>
            </a:r>
            <a:r>
              <a:rPr lang="en-US" altLang="nl-NL" sz="4000" b="1" dirty="0">
                <a:solidFill>
                  <a:schemeClr val="accent2">
                    <a:lumMod val="75000"/>
                  </a:schemeClr>
                </a:solidFill>
              </a:rPr>
              <a:t>?</a:t>
            </a:r>
            <a:br>
              <a:rPr lang="en-US" altLang="nl-NL" sz="4000" b="1" dirty="0">
                <a:solidFill>
                  <a:srgbClr val="A1CB46"/>
                </a:solidFill>
              </a:rPr>
            </a:br>
            <a:br>
              <a:rPr lang="en-US" altLang="nl-NL" sz="2400" b="1" dirty="0">
                <a:solidFill>
                  <a:schemeClr val="tx1">
                    <a:lumMod val="65000"/>
                    <a:lumOff val="35000"/>
                  </a:schemeClr>
                </a:solidFill>
                <a:latin typeface="Calibri" panose="020F0502020204030204" pitchFamily="34" charset="0"/>
                <a:cs typeface="Calibri" panose="020F0502020204030204" pitchFamily="34" charset="0"/>
              </a:rPr>
            </a:br>
            <a:r>
              <a:rPr lang="en-US" altLang="nl-NL" sz="2400" b="1" dirty="0">
                <a:solidFill>
                  <a:schemeClr val="tx1">
                    <a:lumMod val="65000"/>
                    <a:lumOff val="35000"/>
                  </a:schemeClr>
                </a:solidFill>
                <a:latin typeface="Calibri" panose="020F0502020204030204" pitchFamily="34" charset="0"/>
                <a:cs typeface="Calibri" panose="020F0502020204030204" pitchFamily="34" charset="0"/>
              </a:rPr>
              <a:t>Quinta Clason      	– quinta@cultuurinalmelo.nl</a:t>
            </a:r>
            <a:br>
              <a:rPr lang="en-US" altLang="nl-NL" sz="2400" dirty="0">
                <a:solidFill>
                  <a:schemeClr val="tx1">
                    <a:lumMod val="65000"/>
                    <a:lumOff val="35000"/>
                  </a:schemeClr>
                </a:solidFill>
                <a:latin typeface="Calibri" panose="020F0502020204030204" pitchFamily="34" charset="0"/>
                <a:cs typeface="Calibri" panose="020F0502020204030204" pitchFamily="34" charset="0"/>
              </a:rPr>
            </a:br>
            <a:br>
              <a:rPr lang="en-US" altLang="nl-NL" sz="2000" dirty="0">
                <a:solidFill>
                  <a:schemeClr val="tx1">
                    <a:lumMod val="65000"/>
                    <a:lumOff val="35000"/>
                  </a:schemeClr>
                </a:solidFill>
              </a:rPr>
            </a:br>
            <a:endParaRPr lang="en-US" altLang="nl-NL" sz="2200" dirty="0">
              <a:solidFill>
                <a:schemeClr val="tx1">
                  <a:lumMod val="65000"/>
                  <a:lumOff val="35000"/>
                </a:schemeClr>
              </a:solidFill>
            </a:endParaRPr>
          </a:p>
        </p:txBody>
      </p:sp>
    </p:spTree>
    <p:extLst>
      <p:ext uri="{BB962C8B-B14F-4D97-AF65-F5344CB8AC3E}">
        <p14:creationId xmlns:p14="http://schemas.microsoft.com/office/powerpoint/2010/main" val="231645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A6CB02C-344A-4433-8E13-359C1D391F6E}"/>
              </a:ext>
            </a:extLst>
          </p:cNvPr>
          <p:cNvSpPr>
            <a:spLocks noGrp="1"/>
          </p:cNvSpPr>
          <p:nvPr>
            <p:ph type="title"/>
          </p:nvPr>
        </p:nvSpPr>
        <p:spPr>
          <a:xfrm>
            <a:off x="1043950" y="1179151"/>
            <a:ext cx="3300646" cy="4463889"/>
          </a:xfrm>
        </p:spPr>
        <p:txBody>
          <a:bodyPr anchor="ctr">
            <a:normAutofit/>
          </a:bodyPr>
          <a:lstStyle/>
          <a:p>
            <a:r>
              <a:rPr lang="nl-NL" dirty="0"/>
              <a:t>Inhoud workshop</a:t>
            </a:r>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9C7D9836-7269-467C-ABDE-E37302C359A3}"/>
              </a:ext>
            </a:extLst>
          </p:cNvPr>
          <p:cNvSpPr>
            <a:spLocks noGrp="1"/>
          </p:cNvSpPr>
          <p:nvPr>
            <p:ph idx="1"/>
          </p:nvPr>
        </p:nvSpPr>
        <p:spPr>
          <a:xfrm>
            <a:off x="4960262" y="1179151"/>
            <a:ext cx="6341016" cy="4603900"/>
          </a:xfrm>
        </p:spPr>
        <p:txBody>
          <a:bodyPr anchor="ctr">
            <a:noAutofit/>
          </a:bodyPr>
          <a:lstStyle/>
          <a:p>
            <a:r>
              <a:rPr lang="nl-NL" sz="4800" b="1" dirty="0"/>
              <a:t>Introductie</a:t>
            </a:r>
          </a:p>
          <a:p>
            <a:r>
              <a:rPr lang="nl-NL" sz="2800" dirty="0"/>
              <a:t>Achtergrondinformatie</a:t>
            </a:r>
          </a:p>
          <a:p>
            <a:r>
              <a:rPr lang="nl-NL" sz="2800" dirty="0"/>
              <a:t>De 4 stappen van </a:t>
            </a:r>
            <a:br>
              <a:rPr lang="nl-NL" sz="2800" dirty="0"/>
            </a:br>
            <a:r>
              <a:rPr lang="nl-NL" sz="2800" i="1" dirty="0"/>
              <a:t>Samen Slim Deelnemers Werven</a:t>
            </a:r>
            <a:endParaRPr lang="nl-NL" sz="2800" dirty="0"/>
          </a:p>
        </p:txBody>
      </p: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 name="Tijdelijke aanduiding voor dianummer 4">
            <a:extLst>
              <a:ext uri="{FF2B5EF4-FFF2-40B4-BE49-F238E27FC236}">
                <a16:creationId xmlns:a16="http://schemas.microsoft.com/office/drawing/2014/main" id="{CE5680A6-0FF6-BA03-F219-DFE5B7BDE8F3}"/>
              </a:ext>
            </a:extLst>
          </p:cNvPr>
          <p:cNvSpPr>
            <a:spLocks noGrp="1"/>
          </p:cNvSpPr>
          <p:nvPr>
            <p:ph type="sldNum" sz="quarter" idx="12"/>
          </p:nvPr>
        </p:nvSpPr>
        <p:spPr/>
        <p:txBody>
          <a:bodyPr/>
          <a:lstStyle/>
          <a:p>
            <a:fld id="{A810D8BF-7984-46B5-8D6B-88EFD947BB0B}" type="slidenum">
              <a:rPr lang="nl-NL" smtClean="0"/>
              <a:t>6</a:t>
            </a:fld>
            <a:endParaRPr lang="nl-NL"/>
          </a:p>
        </p:txBody>
      </p:sp>
    </p:spTree>
    <p:extLst>
      <p:ext uri="{BB962C8B-B14F-4D97-AF65-F5344CB8AC3E}">
        <p14:creationId xmlns:p14="http://schemas.microsoft.com/office/powerpoint/2010/main" val="427833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A6CB02C-344A-4433-8E13-359C1D391F6E}"/>
              </a:ext>
            </a:extLst>
          </p:cNvPr>
          <p:cNvSpPr>
            <a:spLocks noGrp="1"/>
          </p:cNvSpPr>
          <p:nvPr>
            <p:ph type="title"/>
          </p:nvPr>
        </p:nvSpPr>
        <p:spPr>
          <a:xfrm>
            <a:off x="1043950" y="1179151"/>
            <a:ext cx="3300646" cy="4463889"/>
          </a:xfrm>
        </p:spPr>
        <p:txBody>
          <a:bodyPr anchor="ctr">
            <a:normAutofit/>
          </a:bodyPr>
          <a:lstStyle/>
          <a:p>
            <a:r>
              <a:rPr lang="nl-NL" dirty="0"/>
              <a:t>Quote organisatie</a:t>
            </a:r>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9C7D9836-7269-467C-ABDE-E37302C359A3}"/>
              </a:ext>
            </a:extLst>
          </p:cNvPr>
          <p:cNvSpPr>
            <a:spLocks noGrp="1"/>
          </p:cNvSpPr>
          <p:nvPr>
            <p:ph idx="1"/>
          </p:nvPr>
        </p:nvSpPr>
        <p:spPr>
          <a:xfrm>
            <a:off x="4960262" y="1179151"/>
            <a:ext cx="6341016" cy="4603900"/>
          </a:xfrm>
        </p:spPr>
        <p:txBody>
          <a:bodyPr anchor="ctr">
            <a:noAutofit/>
          </a:bodyPr>
          <a:lstStyle/>
          <a:p>
            <a:r>
              <a:rPr lang="nl-NL" sz="2800" i="1" dirty="0"/>
              <a:t>“Dankzij Samen Slim deelnemers Werven hebben wij een aanvullend aanbod voor een nieuwe doelgroep ontwikkeld en daarmee 15 nieuwe deelnemers aan onze organisatie verbonden!”</a:t>
            </a:r>
          </a:p>
        </p:txBody>
      </p: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 name="Tijdelijke aanduiding voor dianummer 4">
            <a:extLst>
              <a:ext uri="{FF2B5EF4-FFF2-40B4-BE49-F238E27FC236}">
                <a16:creationId xmlns:a16="http://schemas.microsoft.com/office/drawing/2014/main" id="{D1FBF509-4716-B441-FA38-E382203E24E7}"/>
              </a:ext>
            </a:extLst>
          </p:cNvPr>
          <p:cNvSpPr>
            <a:spLocks noGrp="1"/>
          </p:cNvSpPr>
          <p:nvPr>
            <p:ph type="sldNum" sz="quarter" idx="12"/>
          </p:nvPr>
        </p:nvSpPr>
        <p:spPr/>
        <p:txBody>
          <a:bodyPr/>
          <a:lstStyle/>
          <a:p>
            <a:fld id="{A810D8BF-7984-46B5-8D6B-88EFD947BB0B}" type="slidenum">
              <a:rPr lang="nl-NL" smtClean="0"/>
              <a:t>7</a:t>
            </a:fld>
            <a:endParaRPr lang="nl-NL"/>
          </a:p>
        </p:txBody>
      </p:sp>
      <p:sp>
        <p:nvSpPr>
          <p:cNvPr id="7" name="Tekstvak 6">
            <a:extLst>
              <a:ext uri="{FF2B5EF4-FFF2-40B4-BE49-F238E27FC236}">
                <a16:creationId xmlns:a16="http://schemas.microsoft.com/office/drawing/2014/main" id="{54E049D9-631E-B0D3-9832-68F028314C6A}"/>
              </a:ext>
            </a:extLst>
          </p:cNvPr>
          <p:cNvSpPr txBox="1"/>
          <p:nvPr/>
        </p:nvSpPr>
        <p:spPr>
          <a:xfrm>
            <a:off x="473964" y="475514"/>
            <a:ext cx="6101860" cy="369332"/>
          </a:xfrm>
          <a:prstGeom prst="rect">
            <a:avLst/>
          </a:prstGeom>
          <a:noFill/>
        </p:spPr>
        <p:txBody>
          <a:bodyPr wrap="square">
            <a:spAutoFit/>
          </a:bodyPr>
          <a:lstStyle/>
          <a:p>
            <a:r>
              <a:rPr lang="nl-NL" sz="1800" dirty="0">
                <a:solidFill>
                  <a:schemeClr val="accent2">
                    <a:lumMod val="75000"/>
                  </a:schemeClr>
                </a:solidFill>
              </a:rPr>
              <a:t>Introductie</a:t>
            </a:r>
            <a:endParaRPr lang="nl-NL" dirty="0">
              <a:solidFill>
                <a:schemeClr val="accent2">
                  <a:lumMod val="75000"/>
                </a:schemeClr>
              </a:solidFill>
            </a:endParaRPr>
          </a:p>
        </p:txBody>
      </p:sp>
    </p:spTree>
    <p:extLst>
      <p:ext uri="{BB962C8B-B14F-4D97-AF65-F5344CB8AC3E}">
        <p14:creationId xmlns:p14="http://schemas.microsoft.com/office/powerpoint/2010/main" val="175749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A6CB02C-344A-4433-8E13-359C1D391F6E}"/>
              </a:ext>
            </a:extLst>
          </p:cNvPr>
          <p:cNvSpPr>
            <a:spLocks noGrp="1"/>
          </p:cNvSpPr>
          <p:nvPr>
            <p:ph type="title"/>
          </p:nvPr>
        </p:nvSpPr>
        <p:spPr>
          <a:xfrm>
            <a:off x="1043950" y="1179151"/>
            <a:ext cx="3300646" cy="4463889"/>
          </a:xfrm>
        </p:spPr>
        <p:txBody>
          <a:bodyPr anchor="ctr">
            <a:normAutofit/>
          </a:bodyPr>
          <a:lstStyle/>
          <a:p>
            <a:r>
              <a:rPr lang="nl-NL"/>
              <a:t>Even kennismaken</a:t>
            </a:r>
            <a:endParaRPr lang="nl-NL" dirty="0"/>
          </a:p>
        </p:txBody>
      </p:sp>
      <p:sp>
        <p:nvSpPr>
          <p:cNvPr id="29"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9C7D9836-7269-467C-ABDE-E37302C359A3}"/>
              </a:ext>
            </a:extLst>
          </p:cNvPr>
          <p:cNvSpPr>
            <a:spLocks noGrp="1"/>
          </p:cNvSpPr>
          <p:nvPr>
            <p:ph idx="1"/>
          </p:nvPr>
        </p:nvSpPr>
        <p:spPr>
          <a:xfrm>
            <a:off x="4960262" y="1179151"/>
            <a:ext cx="6341016" cy="4603900"/>
          </a:xfrm>
        </p:spPr>
        <p:txBody>
          <a:bodyPr anchor="ctr">
            <a:noAutofit/>
          </a:bodyPr>
          <a:lstStyle/>
          <a:p>
            <a:r>
              <a:rPr lang="nl-NL" sz="2800" dirty="0"/>
              <a:t>Wie heeft een dalend aantal leden?</a:t>
            </a:r>
          </a:p>
          <a:p>
            <a:r>
              <a:rPr lang="nl-NL" sz="2800" dirty="0"/>
              <a:t>Bij wie zijn bepaalde leeftijdsgroepen onderbelicht?</a:t>
            </a:r>
          </a:p>
          <a:p>
            <a:r>
              <a:rPr lang="nl-NL" sz="2800" dirty="0"/>
              <a:t>Wie organiseert wervingsacties?</a:t>
            </a:r>
          </a:p>
          <a:p>
            <a:r>
              <a:rPr lang="nl-NL" sz="2800" dirty="0"/>
              <a:t>Wie heeft er aanbod voor niet-leden?</a:t>
            </a:r>
          </a:p>
          <a:p>
            <a:r>
              <a:rPr lang="nl-NL" sz="2800" dirty="0"/>
              <a:t>Wie heeft vernieuwende lidmaatschapsvormen? </a:t>
            </a:r>
          </a:p>
          <a:p>
            <a:r>
              <a:rPr lang="nl-NL" sz="2800" dirty="0"/>
              <a:t>Wat doe je aan behoud van leden?</a:t>
            </a:r>
          </a:p>
        </p:txBody>
      </p:sp>
      <p:sp>
        <p:nvSpPr>
          <p:cNvPr id="31"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 name="Tijdelijke aanduiding voor dianummer 4">
            <a:extLst>
              <a:ext uri="{FF2B5EF4-FFF2-40B4-BE49-F238E27FC236}">
                <a16:creationId xmlns:a16="http://schemas.microsoft.com/office/drawing/2014/main" id="{F7D9176D-B828-CE63-5F5F-0577F189DCFE}"/>
              </a:ext>
            </a:extLst>
          </p:cNvPr>
          <p:cNvSpPr>
            <a:spLocks noGrp="1"/>
          </p:cNvSpPr>
          <p:nvPr>
            <p:ph type="sldNum" sz="quarter" idx="12"/>
          </p:nvPr>
        </p:nvSpPr>
        <p:spPr/>
        <p:txBody>
          <a:bodyPr/>
          <a:lstStyle/>
          <a:p>
            <a:fld id="{A810D8BF-7984-46B5-8D6B-88EFD947BB0B}" type="slidenum">
              <a:rPr lang="nl-NL" smtClean="0"/>
              <a:t>8</a:t>
            </a:fld>
            <a:endParaRPr lang="nl-NL"/>
          </a:p>
        </p:txBody>
      </p:sp>
      <p:sp>
        <p:nvSpPr>
          <p:cNvPr id="6" name="Tekstvak 5">
            <a:extLst>
              <a:ext uri="{FF2B5EF4-FFF2-40B4-BE49-F238E27FC236}">
                <a16:creationId xmlns:a16="http://schemas.microsoft.com/office/drawing/2014/main" id="{546965F9-0554-D64E-9EA0-ED2F81B102F7}"/>
              </a:ext>
            </a:extLst>
          </p:cNvPr>
          <p:cNvSpPr txBox="1"/>
          <p:nvPr/>
        </p:nvSpPr>
        <p:spPr>
          <a:xfrm>
            <a:off x="473964" y="475514"/>
            <a:ext cx="6101860" cy="369332"/>
          </a:xfrm>
          <a:prstGeom prst="rect">
            <a:avLst/>
          </a:prstGeom>
          <a:noFill/>
        </p:spPr>
        <p:txBody>
          <a:bodyPr wrap="square">
            <a:spAutoFit/>
          </a:bodyPr>
          <a:lstStyle/>
          <a:p>
            <a:r>
              <a:rPr lang="nl-NL" sz="1800" dirty="0">
                <a:solidFill>
                  <a:schemeClr val="accent2">
                    <a:lumMod val="75000"/>
                  </a:schemeClr>
                </a:solidFill>
              </a:rPr>
              <a:t>Introductie</a:t>
            </a:r>
            <a:endParaRPr lang="nl-NL" dirty="0">
              <a:solidFill>
                <a:schemeClr val="accent2">
                  <a:lumMod val="75000"/>
                </a:schemeClr>
              </a:solidFill>
            </a:endParaRPr>
          </a:p>
        </p:txBody>
      </p:sp>
    </p:spTree>
    <p:extLst>
      <p:ext uri="{BB962C8B-B14F-4D97-AF65-F5344CB8AC3E}">
        <p14:creationId xmlns:p14="http://schemas.microsoft.com/office/powerpoint/2010/main" val="316619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4"/>
          <p:cNvSpPr>
            <a:spLocks noChangeArrowheads="1"/>
          </p:cNvSpPr>
          <p:nvPr/>
        </p:nvSpPr>
        <p:spPr bwMode="auto">
          <a:xfrm>
            <a:off x="3462338" y="2147888"/>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en-US" altLang="nl-NL" sz="1800">
              <a:latin typeface="Arial" charset="0"/>
              <a:cs typeface="Arial" charset="0"/>
            </a:endParaRPr>
          </a:p>
        </p:txBody>
      </p:sp>
      <p:sp>
        <p:nvSpPr>
          <p:cNvPr id="9" name="Titel 1">
            <a:extLst>
              <a:ext uri="{FF2B5EF4-FFF2-40B4-BE49-F238E27FC236}">
                <a16:creationId xmlns:a16="http://schemas.microsoft.com/office/drawing/2014/main" id="{66C35E5F-B132-5246-9C98-A66F76333A54}"/>
              </a:ext>
            </a:extLst>
          </p:cNvPr>
          <p:cNvSpPr>
            <a:spLocks noGrp="1"/>
          </p:cNvSpPr>
          <p:nvPr>
            <p:ph type="title"/>
          </p:nvPr>
        </p:nvSpPr>
        <p:spPr>
          <a:xfrm>
            <a:off x="677334" y="393744"/>
            <a:ext cx="11090370" cy="778329"/>
          </a:xfrm>
        </p:spPr>
        <p:txBody>
          <a:bodyPr/>
          <a:lstStyle/>
          <a:p>
            <a:r>
              <a:rPr lang="nl-NL" dirty="0"/>
              <a:t>Hoe scherp bent u op de veranderende omgeving?</a:t>
            </a:r>
          </a:p>
        </p:txBody>
      </p:sp>
      <p:pic>
        <p:nvPicPr>
          <p:cNvPr id="3" name="Awareness Test 2 - NL Ondertitels">
            <a:hlinkClick r:id="" action="ppaction://media"/>
            <a:extLst>
              <a:ext uri="{FF2B5EF4-FFF2-40B4-BE49-F238E27FC236}">
                <a16:creationId xmlns:a16="http://schemas.microsoft.com/office/drawing/2014/main" id="{17F511F4-5EA8-4F96-BCF4-AC7B36D156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4" name="Tijdelijke aanduiding voor dianummer 3">
            <a:extLst>
              <a:ext uri="{FF2B5EF4-FFF2-40B4-BE49-F238E27FC236}">
                <a16:creationId xmlns:a16="http://schemas.microsoft.com/office/drawing/2014/main" id="{4DE63EC1-6627-C36F-7D1B-910163E42F15}"/>
              </a:ext>
            </a:extLst>
          </p:cNvPr>
          <p:cNvSpPr>
            <a:spLocks noGrp="1"/>
          </p:cNvSpPr>
          <p:nvPr>
            <p:ph type="sldNum" sz="quarter" idx="12"/>
          </p:nvPr>
        </p:nvSpPr>
        <p:spPr/>
        <p:txBody>
          <a:bodyPr/>
          <a:lstStyle/>
          <a:p>
            <a:fld id="{A810D8BF-7984-46B5-8D6B-88EFD947BB0B}" type="slidenum">
              <a:rPr lang="nl-NL" smtClean="0"/>
              <a:t>9</a:t>
            </a:fld>
            <a:endParaRPr lang="nl-NL"/>
          </a:p>
        </p:txBody>
      </p:sp>
      <p:sp>
        <p:nvSpPr>
          <p:cNvPr id="5" name="Tekstvak 4">
            <a:extLst>
              <a:ext uri="{FF2B5EF4-FFF2-40B4-BE49-F238E27FC236}">
                <a16:creationId xmlns:a16="http://schemas.microsoft.com/office/drawing/2014/main" id="{FE0F0D2B-E8E4-6F77-7446-B468E228DCB3}"/>
              </a:ext>
            </a:extLst>
          </p:cNvPr>
          <p:cNvSpPr txBox="1"/>
          <p:nvPr/>
        </p:nvSpPr>
        <p:spPr>
          <a:xfrm>
            <a:off x="473964" y="475514"/>
            <a:ext cx="6101860" cy="369332"/>
          </a:xfrm>
          <a:prstGeom prst="rect">
            <a:avLst/>
          </a:prstGeom>
          <a:noFill/>
        </p:spPr>
        <p:txBody>
          <a:bodyPr wrap="square">
            <a:spAutoFit/>
          </a:bodyPr>
          <a:lstStyle/>
          <a:p>
            <a:r>
              <a:rPr lang="nl-NL" sz="1800" dirty="0">
                <a:solidFill>
                  <a:schemeClr val="accent2">
                    <a:lumMod val="75000"/>
                  </a:schemeClr>
                </a:solidFill>
              </a:rPr>
              <a:t>Introductie</a:t>
            </a:r>
            <a:endParaRPr lang="nl-NL" dirty="0">
              <a:solidFill>
                <a:schemeClr val="accent2">
                  <a:lumMod val="75000"/>
                </a:schemeClr>
              </a:solidFill>
            </a:endParaRPr>
          </a:p>
        </p:txBody>
      </p:sp>
    </p:spTree>
    <p:extLst>
      <p:ext uri="{BB962C8B-B14F-4D97-AF65-F5344CB8AC3E}">
        <p14:creationId xmlns:p14="http://schemas.microsoft.com/office/powerpoint/2010/main" val="179071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Facet">
  <a:themeElements>
    <a:clrScheme name="Aangepast 1">
      <a:dk1>
        <a:sysClr val="windowText" lastClr="000000"/>
      </a:dk1>
      <a:lt1>
        <a:sysClr val="window" lastClr="FFFFFF"/>
      </a:lt1>
      <a:dk2>
        <a:srgbClr val="323232"/>
      </a:dk2>
      <a:lt2>
        <a:srgbClr val="E3DED1"/>
      </a:lt2>
      <a:accent1>
        <a:srgbClr val="F07F09"/>
      </a:accent1>
      <a:accent2>
        <a:srgbClr val="F9B268"/>
      </a:accent2>
      <a:accent3>
        <a:srgbClr val="1B587C"/>
      </a:accent3>
      <a:accent4>
        <a:srgbClr val="4E8542"/>
      </a:accent4>
      <a:accent5>
        <a:srgbClr val="604878"/>
      </a:accent5>
      <a:accent6>
        <a:srgbClr val="C19859"/>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AC11C8861C444AA9BEC51B96C109DE" ma:contentTypeVersion="12" ma:contentTypeDescription="Een nieuw document maken." ma:contentTypeScope="" ma:versionID="73ffea1c497a5fba5594879bd29bd803">
  <xsd:schema xmlns:xsd="http://www.w3.org/2001/XMLSchema" xmlns:xs="http://www.w3.org/2001/XMLSchema" xmlns:p="http://schemas.microsoft.com/office/2006/metadata/properties" xmlns:ns2="29c1ccd4-edd2-4a29-8ca8-015dd88e6798" xmlns:ns3="16ee8a8f-7249-439e-83ec-a62c8e3591d4" targetNamespace="http://schemas.microsoft.com/office/2006/metadata/properties" ma:root="true" ma:fieldsID="8166a298a4b35dca232b5c479e6e0f3b" ns2:_="" ns3:_="">
    <xsd:import namespace="29c1ccd4-edd2-4a29-8ca8-015dd88e6798"/>
    <xsd:import namespace="16ee8a8f-7249-439e-83ec-a62c8e3591d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1ccd4-edd2-4a29-8ca8-015dd88e67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ee8a8f-7249-439e-83ec-a62c8e3591d4"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A68E9A-6916-4C49-8276-B3B9669A0F62}">
  <ds:schemaRefs>
    <ds:schemaRef ds:uri="http://purl.org/dc/terms/"/>
    <ds:schemaRef ds:uri="http://purl.org/dc/elements/1.1/"/>
    <ds:schemaRef ds:uri="16ee8a8f-7249-439e-83ec-a62c8e3591d4"/>
    <ds:schemaRef ds:uri="http://www.w3.org/XML/1998/namespace"/>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29c1ccd4-edd2-4a29-8ca8-015dd88e6798"/>
    <ds:schemaRef ds:uri="http://schemas.microsoft.com/office/2006/metadata/properties"/>
  </ds:schemaRefs>
</ds:datastoreItem>
</file>

<file path=customXml/itemProps2.xml><?xml version="1.0" encoding="utf-8"?>
<ds:datastoreItem xmlns:ds="http://schemas.openxmlformats.org/officeDocument/2006/customXml" ds:itemID="{24008923-1B2A-45F4-9F57-3981F2A4F2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c1ccd4-edd2-4a29-8ca8-015dd88e6798"/>
    <ds:schemaRef ds:uri="16ee8a8f-7249-439e-83ec-a62c8e3591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6326BC-ABAF-41BE-94F4-7912FA3F74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47230</TotalTime>
  <Words>2539</Words>
  <Application>Microsoft Office PowerPoint</Application>
  <PresentationFormat>Breedbeeld</PresentationFormat>
  <Paragraphs>802</Paragraphs>
  <Slides>55</Slides>
  <Notes>52</Notes>
  <HiddenSlides>0</HiddenSlides>
  <MMClips>2</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55</vt:i4>
      </vt:variant>
    </vt:vector>
  </HeadingPairs>
  <TitlesOfParts>
    <vt:vector size="60" baseType="lpstr">
      <vt:lpstr>Trebuchet MS</vt:lpstr>
      <vt:lpstr>Wingdings 3</vt:lpstr>
      <vt:lpstr>Arial</vt:lpstr>
      <vt:lpstr>Calibri</vt:lpstr>
      <vt:lpstr>Facet</vt:lpstr>
      <vt:lpstr>Spelregels</vt:lpstr>
      <vt:lpstr>PowerPoint-presentatie</vt:lpstr>
      <vt:lpstr>Quinta Clason Cultuurmakelaar  Almelo en Enschede   10 jaar werkzaam:  informatie en advies aan het culturele veld  Ervaring als vrijwilliger:  bestuursfuncties en uitvoerend bij vrijwilligersorganisaties</vt:lpstr>
      <vt:lpstr>PowerPoint-presentatie</vt:lpstr>
      <vt:lpstr>PowerPoint-presentatie</vt:lpstr>
      <vt:lpstr>Inhoud workshop</vt:lpstr>
      <vt:lpstr>Quote organisatie</vt:lpstr>
      <vt:lpstr>Even kennismaken</vt:lpstr>
      <vt:lpstr>Hoe scherp bent u op de veranderende omgeving?</vt:lpstr>
      <vt:lpstr>PowerPoint-presentatie</vt:lpstr>
      <vt:lpstr>PowerPoint-presentatie</vt:lpstr>
      <vt:lpstr>Inhoud workshop</vt:lpstr>
      <vt:lpstr>Trends  </vt:lpstr>
      <vt:lpstr>PowerPoint-presentatie</vt:lpstr>
      <vt:lpstr>PowerPoint-presentatie</vt:lpstr>
      <vt:lpstr>PowerPoint-presentatie</vt:lpstr>
      <vt:lpstr>PowerPoint-presentatie</vt:lpstr>
      <vt:lpstr>PowerPoint-presentatie</vt:lpstr>
      <vt:lpstr>PowerPoint-presentatie</vt:lpstr>
      <vt:lpstr>Knelpunten ledenwerving</vt:lpstr>
      <vt:lpstr>PowerPoint-presentatie</vt:lpstr>
      <vt:lpstr>Onderscheidend karakter</vt:lpstr>
      <vt:lpstr>PowerPoint-presentatie</vt:lpstr>
      <vt:lpstr>Inhoud workshop</vt:lpstr>
      <vt:lpstr>De stappen van Samen Slim Deelnemers Werven</vt:lpstr>
      <vt:lpstr>PowerPoint-presentatie</vt:lpstr>
      <vt:lpstr> Ambitie</vt:lpstr>
      <vt:lpstr>  Kwalitatief en kwantitatief onderzoek</vt:lpstr>
      <vt:lpstr> Analyse van eigen aanbod</vt:lpstr>
      <vt:lpstr>  Analyse van eigen aanbod voorbeeld sportvereniging</vt:lpstr>
      <vt:lpstr>PowerPoint-presentatie</vt:lpstr>
      <vt:lpstr>     Cultuuridentiteit v/d vereniging</vt:lpstr>
      <vt:lpstr>Omgeving en concurrenten</vt:lpstr>
      <vt:lpstr>Trends</vt:lpstr>
      <vt:lpstr>PowerPoint-presentatie</vt:lpstr>
      <vt:lpstr>PowerPoint-presentatie</vt:lpstr>
      <vt:lpstr>PowerPoint-presentatie</vt:lpstr>
      <vt:lpstr>Conclusie</vt:lpstr>
      <vt:lpstr>PowerPoint-presentatie</vt:lpstr>
      <vt:lpstr>Keuze doel en doelgroep</vt:lpstr>
      <vt:lpstr>Levensfases</vt:lpstr>
      <vt:lpstr>Cultuuridentiteiten</vt:lpstr>
      <vt:lpstr>PowerPoint-presentatie</vt:lpstr>
      <vt:lpstr>Conclusie</vt:lpstr>
      <vt:lpstr>PowerPoint-presentatie</vt:lpstr>
      <vt:lpstr>PowerPoint-presentatie</vt:lpstr>
      <vt:lpstr>Voorbeeld persona</vt:lpstr>
      <vt:lpstr>    De persona…</vt:lpstr>
      <vt:lpstr>PowerPoint-presentatie</vt:lpstr>
      <vt:lpstr>PowerPoint-presentatie</vt:lpstr>
      <vt:lpstr>VOORBEELD Fanfare</vt:lpstr>
      <vt:lpstr>Voorbeeld promotie</vt:lpstr>
      <vt:lpstr>PowerPoint-presentatie</vt:lpstr>
      <vt:lpstr>De 4 stappen van Samen Slim Deelnemers Werven</vt:lpstr>
      <vt:lpstr>Vragen?  Quinta Clason       – quinta@cultuurinalmelo.nl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Quinta Clason</dc:creator>
  <cp:lastModifiedBy>Quinta Clason</cp:lastModifiedBy>
  <cp:revision>189</cp:revision>
  <cp:lastPrinted>2019-11-04T12:05:29Z</cp:lastPrinted>
  <dcterms:created xsi:type="dcterms:W3CDTF">2019-01-08T13:28:06Z</dcterms:created>
  <dcterms:modified xsi:type="dcterms:W3CDTF">2023-01-17T14:45:59Z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0x01010032AC11C8861C444AA9BEC51B96C109DE</vt:lpwstr>
  </property>
</Properties>
</file>